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6" r:id="rId4"/>
  </p:sldMasterIdLst>
  <p:notesMasterIdLst>
    <p:notesMasterId r:id="rId29"/>
  </p:notesMasterIdLst>
  <p:handoutMasterIdLst>
    <p:handoutMasterId r:id="rId30"/>
  </p:handoutMasterIdLst>
  <p:sldIdLst>
    <p:sldId id="25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305" r:id="rId21"/>
    <p:sldId id="306" r:id="rId22"/>
    <p:sldId id="289" r:id="rId23"/>
    <p:sldId id="290" r:id="rId24"/>
    <p:sldId id="291" r:id="rId25"/>
    <p:sldId id="292" r:id="rId26"/>
    <p:sldId id="293" r:id="rId27"/>
    <p:sldId id="294" r:id="rId28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C53"/>
    <a:srgbClr val="3E4863"/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7094" autoAdjust="0"/>
  </p:normalViewPr>
  <p:slideViewPr>
    <p:cSldViewPr snapToGrid="0">
      <p:cViewPr varScale="1">
        <p:scale>
          <a:sx n="85" d="100"/>
          <a:sy n="85" d="100"/>
        </p:scale>
        <p:origin x="1036" y="40"/>
      </p:cViewPr>
      <p:guideLst>
        <p:guide orient="horz" pos="33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4632" y="149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245C065-7973-41A8-A2CC-441A8BA3384C}" type="datetime1">
              <a:rPr lang="en-GB" smtClean="0"/>
              <a:t>08/05/2025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F9A36D-7FAC-478F-9944-F324014F6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87A586-3225-45EC-B90F-43F9676D14C2}" type="datetime1">
              <a:rPr lang="en-GB" smtClean="0"/>
              <a:pPr/>
              <a:t>08/05/2025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B9A9E5-4F7F-4A7D-9DE1-89923232926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2334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CC0DA-D442-9FCE-541A-B19CC8CF5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B1CC07-E2CA-3F22-F3EA-31241559D1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BFA940B-745C-8384-8773-CB1DEDED0E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Finally, let’s walk through the app’s structure and how users interact with it…</a:t>
            </a:r>
            <a:endParaRPr lang="en-GB" dirty="0"/>
          </a:p>
          <a:p>
            <a:r>
              <a:rPr lang="en-GB" dirty="0"/>
              <a:t>The app starts with a Home Scene that features the main menu, giving users access to different parts of the application.</a:t>
            </a:r>
            <a:br>
              <a:rPr lang="en-GB" dirty="0"/>
            </a:br>
            <a:r>
              <a:rPr lang="en-GB" dirty="0"/>
              <a:t>The Credits Scene showcases the development team and contributors with a visually engaging classroom-style design.</a:t>
            </a:r>
            <a:br>
              <a:rPr lang="en-GB" dirty="0"/>
            </a:br>
            <a:r>
              <a:rPr lang="en-GB" dirty="0"/>
              <a:t>The core of the application lies in the Process Animation Scene.</a:t>
            </a:r>
            <a:br>
              <a:rPr lang="en-GB" dirty="0"/>
            </a:br>
            <a:r>
              <a:rPr lang="en-GB" dirty="0"/>
              <a:t>Here, the reactor is placed at the </a:t>
            </a:r>
            <a:r>
              <a:rPr lang="en-GB" dirty="0" err="1"/>
              <a:t>center</a:t>
            </a:r>
            <a:r>
              <a:rPr lang="en-GB" dirty="0"/>
              <a:t>, and the greenboard at the top continuously updates with the latest process information.</a:t>
            </a:r>
            <a:br>
              <a:rPr lang="en-GB" dirty="0"/>
            </a:br>
            <a:r>
              <a:rPr lang="en-GB" dirty="0"/>
              <a:t>This layout keeps users focused and provides a smooth, cohesive learning journey.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E146A5-4F5F-E9C4-79F2-9F6D838869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4982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7A115-2F19-CE37-0B53-4A2E01995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8B09B0-B240-4AA1-0AD4-E2257330F7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1B9978-DA63-5523-7938-1AC268B044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Finally, let’s walk through the app’s structure and how users interact with it…</a:t>
            </a:r>
            <a:endParaRPr lang="en-GB" dirty="0"/>
          </a:p>
          <a:p>
            <a:r>
              <a:rPr lang="en-GB" dirty="0"/>
              <a:t>The app starts with a Home Scene that features the main menu, giving users access to different parts of the application.</a:t>
            </a:r>
            <a:br>
              <a:rPr lang="en-GB" dirty="0"/>
            </a:br>
            <a:r>
              <a:rPr lang="en-GB" dirty="0"/>
              <a:t>The Credits Scene showcases the development team and contributors with a visually engaging classroom-style design.</a:t>
            </a:r>
            <a:br>
              <a:rPr lang="en-GB" dirty="0"/>
            </a:br>
            <a:r>
              <a:rPr lang="en-GB" dirty="0"/>
              <a:t>The core of the application lies in the Process Animation Scene.</a:t>
            </a:r>
            <a:br>
              <a:rPr lang="en-GB" dirty="0"/>
            </a:br>
            <a:r>
              <a:rPr lang="en-GB" dirty="0"/>
              <a:t>Here, the reactor is placed at the </a:t>
            </a:r>
            <a:r>
              <a:rPr lang="en-GB" dirty="0" err="1"/>
              <a:t>center</a:t>
            </a:r>
            <a:r>
              <a:rPr lang="en-GB" dirty="0"/>
              <a:t>, and the greenboard at the top continuously updates with the latest process information.</a:t>
            </a:r>
            <a:br>
              <a:rPr lang="en-GB" dirty="0"/>
            </a:br>
            <a:r>
              <a:rPr lang="en-GB" dirty="0"/>
              <a:t>This layout keeps users focused and provides a smooth, cohesive learning journey.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955765-7423-B91A-D5F1-97F089A8ED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609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AE3B50-B1FD-D8A3-655F-08E3AD97A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8E46C8-1F1F-3B92-EEE4-1A1C1BCD23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9F0682-68A5-576F-2EF7-3FC007117C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Now that we’ve looked at how the app is built, let’s dive into its most dynamic component—the Process Animation Scene…</a:t>
            </a:r>
            <a:endParaRPr lang="en-GB" dirty="0"/>
          </a:p>
          <a:p>
            <a:r>
              <a:rPr lang="en-GB" dirty="0"/>
              <a:t>In this scene, plastics and nitrogen gas are introduced together through the inlet pipe, initiating the simulation.</a:t>
            </a:r>
            <a:br>
              <a:rPr lang="en-GB" dirty="0"/>
            </a:br>
            <a:r>
              <a:rPr lang="en-GB" dirty="0"/>
              <a:t>As the reactor heats up, the gas visually changes </a:t>
            </a:r>
            <a:r>
              <a:rPr lang="en-GB" dirty="0" err="1"/>
              <a:t>color</a:t>
            </a:r>
            <a:r>
              <a:rPr lang="en-GB" dirty="0"/>
              <a:t>—from yellow to red—indicating rising temperature.</a:t>
            </a:r>
            <a:br>
              <a:rPr lang="en-GB" dirty="0"/>
            </a:br>
            <a:r>
              <a:rPr lang="en-GB" dirty="0"/>
              <a:t>Inside the reactor, plastic particles begin to shrink and eventually vanish, visually representing their thermal decomposition.</a:t>
            </a:r>
            <a:br>
              <a:rPr lang="en-GB" dirty="0"/>
            </a:br>
            <a:r>
              <a:rPr lang="en-GB" dirty="0"/>
              <a:t>The outlet remains open throughout the simulation to allow continuous flow of gas, mimicking real-world pressure management.</a:t>
            </a:r>
            <a:br>
              <a:rPr lang="en-GB" dirty="0"/>
            </a:br>
            <a:r>
              <a:rPr lang="en-GB" dirty="0"/>
              <a:t>To guide users, explanatory text appears on the greenboard in perfect sync with each animation step, enhancing understanding at every stage.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69A300-83AC-7838-6D59-4A34AB0117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2511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842F-3FF5-E891-0870-702F7BDEC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FAC2CE-0D74-0A0E-F7B2-DF4784C2A5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3CBD66-CB9C-2CD6-9AC2-D1F12A6CB0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Creating a realistic and functional simulation came with several technical challenges…</a:t>
            </a:r>
            <a:endParaRPr lang="en-GB" dirty="0"/>
          </a:p>
          <a:p>
            <a:r>
              <a:rPr lang="en-GB" dirty="0"/>
              <a:t>One of the most complex tasks was </a:t>
            </a:r>
            <a:r>
              <a:rPr lang="en-GB" dirty="0" err="1"/>
              <a:t>modeling</a:t>
            </a:r>
            <a:r>
              <a:rPr lang="en-GB" dirty="0"/>
              <a:t> the screw conveyor in Blender, which involved precise geometry and movement.</a:t>
            </a:r>
            <a:br>
              <a:rPr lang="en-GB" dirty="0"/>
            </a:br>
            <a:r>
              <a:rPr lang="en-GB" dirty="0"/>
              <a:t>Designing the semi-transparent material for the reactor was another hurdle, especially while maintaining visual clarity.</a:t>
            </a:r>
            <a:br>
              <a:rPr lang="en-GB" dirty="0"/>
            </a:br>
            <a:r>
              <a:rPr lang="en-GB" dirty="0"/>
              <a:t>We also had to carefully place the camera to ensure the 3D layout projected correctly and looked natural to the user.</a:t>
            </a:r>
            <a:br>
              <a:rPr lang="en-GB" dirty="0"/>
            </a:br>
            <a:r>
              <a:rPr lang="en-GB" dirty="0"/>
              <a:t>Initially, gas particles flickered or disappeared due to rendering issues in Unity’s default pipeline.</a:t>
            </a:r>
            <a:br>
              <a:rPr lang="en-GB" dirty="0"/>
            </a:br>
            <a:r>
              <a:rPr lang="en-GB" dirty="0"/>
              <a:t>We addressed this by integrating the Universal Render Pipeline, which provided much-needed visual stability and improved performance.</a:t>
            </a:r>
            <a:br>
              <a:rPr lang="en-GB" dirty="0"/>
            </a:br>
            <a:r>
              <a:rPr lang="en-GB" dirty="0"/>
              <a:t>Additionally, to prevent particles from escaping the reactor, we had to design and place multiple hidden colliders, making the containment look seamless.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085E1-BB9F-13F8-0368-28C3ECBD86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458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77826-9C69-B685-7E51-CC4DA9C8A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9DBEA4-9F84-6A61-97F7-328138988E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CE35EC-F266-2AD0-31AC-24C5AA22E7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Despite the challenges, several achievements stand out from the project…</a:t>
            </a:r>
            <a:endParaRPr lang="en-GB" dirty="0"/>
          </a:p>
          <a:p>
            <a:r>
              <a:rPr lang="en-GB" dirty="0"/>
              <a:t>The simulation is grounded in scientific accuracy, using real reactor specifications and operational parameters.</a:t>
            </a:r>
            <a:br>
              <a:rPr lang="en-GB" dirty="0"/>
            </a:br>
            <a:r>
              <a:rPr lang="en-GB" dirty="0"/>
              <a:t>A high emission rate at the inlet pipe adds a sense of realism, visually emphasizing the active gas flow.</a:t>
            </a:r>
            <a:br>
              <a:rPr lang="en-GB" dirty="0"/>
            </a:br>
            <a:r>
              <a:rPr lang="en-GB" dirty="0"/>
              <a:t>We also successfully simulated realistic gas turbulence to mirror actual process </a:t>
            </a:r>
            <a:r>
              <a:rPr lang="en-GB" dirty="0" err="1"/>
              <a:t>behavior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The gas gradually changes </a:t>
            </a:r>
            <a:r>
              <a:rPr lang="en-GB" dirty="0" err="1"/>
              <a:t>color</a:t>
            </a:r>
            <a:r>
              <a:rPr lang="en-GB" dirty="0"/>
              <a:t> with increasing temperature, reinforcing the concept of thermal progression.</a:t>
            </a:r>
            <a:br>
              <a:rPr lang="en-GB" dirty="0"/>
            </a:br>
            <a:r>
              <a:rPr lang="en-GB" dirty="0"/>
              <a:t>Lastly, continuous gas expulsion at the outlet maintains consistency with industrial design and helps users visualize dynamic pressure flow.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CDBE9-86B3-885B-48EE-5949CDFFF9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6978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2DA99-DCF8-4771-2FD4-5335F046A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E1DF09-214E-31BE-5493-B11D70654D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60E2AB-8F3A-EB09-8690-FE250F7DD3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Continuing with key highlights…</a:t>
            </a:r>
            <a:endParaRPr lang="en-GB" dirty="0"/>
          </a:p>
          <a:p>
            <a:r>
              <a:rPr lang="en-GB" dirty="0"/>
              <a:t>The shrinking and disappearance of plastic particles were scripted to represent their conversion into gaseous products in real-time.</a:t>
            </a:r>
            <a:br>
              <a:rPr lang="en-GB" dirty="0"/>
            </a:br>
            <a:r>
              <a:rPr lang="en-GB" dirty="0"/>
              <a:t>Toward the end of the reactor, gas dilution is clearly visualized by a decrease in particle density—helping users recognize that fewer products remain.</a:t>
            </a:r>
            <a:br>
              <a:rPr lang="en-GB" dirty="0"/>
            </a:br>
            <a:r>
              <a:rPr lang="en-GB" dirty="0"/>
              <a:t>The greenboard text is perfectly synchronized with the animation, offering explanations precisely when each process stage begins.</a:t>
            </a:r>
            <a:br>
              <a:rPr lang="en-GB" dirty="0"/>
            </a:br>
            <a:r>
              <a:rPr lang="en-GB" dirty="0"/>
              <a:t>The screw rotates automatically and stops at the correct time, thanks to custom scripting based on animation progress.</a:t>
            </a:r>
            <a:br>
              <a:rPr lang="en-GB" dirty="0"/>
            </a:br>
            <a:r>
              <a:rPr lang="en-GB" dirty="0"/>
              <a:t>And to ensure accessibility, the app was tested across various screen sizes and resolutions and performs responsively in all cases.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83B484-D71C-857F-1DA3-EF48EC0AF2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672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60618-C970-5AF0-1B38-96D2F31A8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66513D-A886-048F-21D2-2A61142142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9CCD6E-F116-F561-D1C2-864906C7B6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Looking ahead, here’s what could be added in future iterations…</a:t>
            </a:r>
            <a:endParaRPr lang="en-GB" dirty="0"/>
          </a:p>
          <a:p>
            <a:r>
              <a:rPr lang="en-GB" dirty="0"/>
              <a:t>We plan to incorporate 3D models for catalyst beds and the fuel purification system to expand the learning scope.</a:t>
            </a:r>
            <a:br>
              <a:rPr lang="en-GB" dirty="0"/>
            </a:br>
            <a:r>
              <a:rPr lang="en-GB" dirty="0"/>
              <a:t>Live graphs showing temperature versus product yield could provide a more analytical and data-driven learning layer.</a:t>
            </a:r>
            <a:br>
              <a:rPr lang="en-GB" dirty="0"/>
            </a:br>
            <a:r>
              <a:rPr lang="en-GB" dirty="0"/>
              <a:t>Lastly, adding a dynamic heat transfer simulation would help visualize energy distribution and reactor heating more comprehensively.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6E145F-298A-C55D-203D-11DC6EECE5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706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A0E0FA-382E-90EB-D40C-893A866ED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E5F7A7-FBF0-BF57-8199-0F36BF0F5E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F2AFB6-2719-AA1E-91C8-E1FC38B1CC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To wrap up…</a:t>
            </a:r>
            <a:endParaRPr lang="en-GB" dirty="0"/>
          </a:p>
          <a:p>
            <a:r>
              <a:rPr lang="en-GB" dirty="0"/>
              <a:t>The application successfully simulates the pyrolysis process of plastic waste, capturing its essential physics and chemistry.</a:t>
            </a:r>
            <a:br>
              <a:rPr lang="en-GB" dirty="0"/>
            </a:br>
            <a:r>
              <a:rPr lang="en-GB" dirty="0"/>
              <a:t>It integrates 3D </a:t>
            </a:r>
            <a:r>
              <a:rPr lang="en-GB" dirty="0" err="1"/>
              <a:t>modeling</a:t>
            </a:r>
            <a:r>
              <a:rPr lang="en-GB" dirty="0"/>
              <a:t>, custom animation, and interactive scripting into a single seamless educational experience.</a:t>
            </a:r>
            <a:br>
              <a:rPr lang="en-GB" dirty="0"/>
            </a:br>
            <a:r>
              <a:rPr lang="en-GB" dirty="0"/>
              <a:t>By replicating a real-world process visually and accurately, the app offers an intuitive and engaging way for students to grasp complex concepts.</a:t>
            </a:r>
            <a:br>
              <a:rPr lang="en-GB" dirty="0"/>
            </a:br>
            <a:r>
              <a:rPr lang="en-GB" dirty="0"/>
              <a:t>Ultimately, it serves as a powerful tool for enhancing chemical engineering education through visual and experiential learning.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9577A-DB4B-BEC6-4402-A415D1C806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39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78E03B-679C-F706-DB22-0328E0EBC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C197DC-C8B8-3229-601B-B744CCD63C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5A450C-8C43-711F-44E7-6BF115A28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306FE-9B63-4388-8EF3-DC7DCAA988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2328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Let’s begin by looking at the motivation behind developing this application.</a:t>
            </a:r>
            <a:br>
              <a:rPr lang="en-GB" dirty="0"/>
            </a:br>
            <a:r>
              <a:rPr lang="en-GB" dirty="0"/>
              <a:t>Traditional teaching materials often fail to convey the dynamic and complex nature of converting plastic into fuel.</a:t>
            </a:r>
            <a:br>
              <a:rPr lang="en-GB" dirty="0"/>
            </a:br>
            <a:r>
              <a:rPr lang="en-GB" dirty="0"/>
              <a:t>Students face difficulty visualizing the invisible chemical reactions that occur during this process.</a:t>
            </a:r>
            <a:br>
              <a:rPr lang="en-GB" dirty="0"/>
            </a:br>
            <a:r>
              <a:rPr lang="en-GB" dirty="0"/>
              <a:t>Static diagrams and textbook illustrations simply can't represent real-time changes and motion.</a:t>
            </a:r>
            <a:br>
              <a:rPr lang="en-GB" dirty="0"/>
            </a:br>
            <a:r>
              <a:rPr lang="en-GB" dirty="0"/>
              <a:t>This is where visual learning becomes incredibly powerful—by turning abstract concepts into animated, engaging experiences.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692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9C09A-D257-E07F-550A-738A2C700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0BBADE-E80B-59BE-8B0E-A24B36556B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0C188A-AAA8-23E0-5296-510D83CBEB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Now that we understand the “why,” let’s move on to the “what” this app aims to achieve…</a:t>
            </a:r>
            <a:endParaRPr lang="en-GB" dirty="0"/>
          </a:p>
          <a:p>
            <a:r>
              <a:rPr lang="en-GB" dirty="0"/>
              <a:t>The core objective of this application is to simulate the plastic pyrolysis process with scientific and educational accuracy.</a:t>
            </a:r>
            <a:br>
              <a:rPr lang="en-GB" dirty="0"/>
            </a:br>
            <a:r>
              <a:rPr lang="en-GB" dirty="0"/>
              <a:t>We wanted to create an intuitive platform using 3D visuals that help students truly understand each phase.</a:t>
            </a:r>
            <a:br>
              <a:rPr lang="en-GB" dirty="0"/>
            </a:br>
            <a:r>
              <a:rPr lang="en-GB" dirty="0"/>
              <a:t>The app translates invisible chemical steps into visible animations that can be observed and followed.</a:t>
            </a:r>
            <a:br>
              <a:rPr lang="en-GB" dirty="0"/>
            </a:br>
            <a:r>
              <a:rPr lang="en-GB" dirty="0"/>
              <a:t>In short, we aim to move beyond static content and make complex chemical processes easier to learn.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59D64-4923-F4FD-87F9-9B83D6F80D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030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0325C-BD90-6714-D61A-9B0029285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F64290-7298-D316-513D-2967F7685C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85E3E8-46C0-DFE5-C237-936AAB76D9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With the objective in mind, let’s explore the core concepts this app visualizes…</a:t>
            </a:r>
            <a:endParaRPr lang="en-GB" dirty="0"/>
          </a:p>
          <a:p>
            <a:r>
              <a:rPr lang="en-GB" dirty="0"/>
              <a:t>The app begins by showing how plastic feed enters the reactor and how thermal decomposition takes place.</a:t>
            </a:r>
            <a:br>
              <a:rPr lang="en-GB" dirty="0"/>
            </a:br>
            <a:r>
              <a:rPr lang="en-GB" dirty="0"/>
              <a:t>It features screw-based material movement that transports the plastic through the system.</a:t>
            </a:r>
            <a:br>
              <a:rPr lang="en-GB" dirty="0"/>
            </a:br>
            <a:r>
              <a:rPr lang="en-GB" dirty="0"/>
              <a:t>Users can also observe how gases are generated and how they flow within the reactor.</a:t>
            </a:r>
            <a:br>
              <a:rPr lang="en-GB" dirty="0"/>
            </a:br>
            <a:r>
              <a:rPr lang="en-GB" dirty="0"/>
              <a:t>Throughout the process, a digital greenboard provides real-time textual explanations to reinforce understanding.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FF7D7-B927-ABE8-A8BD-704CF7F114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2374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B8009-615E-689E-1500-F9825B28E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DF27D4-16D0-9576-03B2-09FBA28CC5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30BECA-735F-AE2A-050B-C335BE7FB8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Next, let’s talk about how we designed the user experience to support effective learning…</a:t>
            </a:r>
            <a:endParaRPr lang="en-GB" dirty="0"/>
          </a:p>
          <a:p>
            <a:r>
              <a:rPr lang="en-GB" dirty="0"/>
              <a:t>We prioritized a clear and intuitive 3D layout that gives students a full view of the reactor and process flow.</a:t>
            </a:r>
            <a:br>
              <a:rPr lang="en-GB" dirty="0"/>
            </a:br>
            <a:r>
              <a:rPr lang="en-GB" dirty="0"/>
              <a:t>The animation walks through the process step by step, helping users follow the chemical reactions over time.</a:t>
            </a:r>
            <a:br>
              <a:rPr lang="en-GB" dirty="0"/>
            </a:br>
            <a:r>
              <a:rPr lang="en-GB" dirty="0"/>
              <a:t>Textual guidance appears in sync with the animation to explain each stage as it unfolds.</a:t>
            </a:r>
            <a:br>
              <a:rPr lang="en-GB" dirty="0"/>
            </a:br>
            <a:r>
              <a:rPr lang="en-GB" dirty="0"/>
              <a:t>To keep navigation simple and accessible, interactive buttons like Start, Back, and Restart are included.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419A3-A8BD-0661-FC21-F30BC885E9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82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A3F80-D3EA-6FDB-8641-8D0623BC4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54ACD9-1D48-C0A1-0FCD-1CFF806933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9C0050-27E6-2445-80B0-96296C640A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Now, let’s shift gears and take a look at the tools we used to bring this experience to life…</a:t>
            </a:r>
            <a:endParaRPr lang="en-GB" dirty="0"/>
          </a:p>
          <a:p>
            <a:r>
              <a:rPr lang="en-GB" dirty="0"/>
              <a:t>All 3D components were </a:t>
            </a:r>
            <a:r>
              <a:rPr lang="en-GB" dirty="0" err="1"/>
              <a:t>modeled</a:t>
            </a:r>
            <a:r>
              <a:rPr lang="en-GB" dirty="0"/>
              <a:t> using Blender, a powerful open-source tool known for its precision.</a:t>
            </a:r>
            <a:br>
              <a:rPr lang="en-GB" dirty="0"/>
            </a:br>
            <a:r>
              <a:rPr lang="en-GB" dirty="0"/>
              <a:t>The app itself was developed using Unity, which gave us flexibility and powerful rendering capabilities—especially for targeting Windows platforms.</a:t>
            </a:r>
            <a:br>
              <a:rPr lang="en-GB" dirty="0"/>
            </a:br>
            <a:r>
              <a:rPr lang="en-GB" dirty="0"/>
              <a:t>C# scripting was used extensively to control interactivity, animations, and user interface </a:t>
            </a:r>
            <a:r>
              <a:rPr lang="en-GB" dirty="0" err="1"/>
              <a:t>behavior</a:t>
            </a:r>
            <a:r>
              <a:rPr lang="en-GB" dirty="0"/>
              <a:t> throughout the app.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A40D1-C287-E7A1-78F1-7BB59DC532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124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524F0-259F-6946-8A9D-23D11C53A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D53945-D85F-256E-7BDE-AD047CC697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13C482-166D-12F6-4B82-F14114BADE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Building further on the implementation, here’s how Unity’s features were utilized to simulate the process realistically…</a:t>
            </a:r>
            <a:endParaRPr lang="en-GB" dirty="0"/>
          </a:p>
          <a:p>
            <a:r>
              <a:rPr lang="en-GB" dirty="0"/>
              <a:t>We used particle systems within Unity to simulate gas flow and plastic decomposition, adding dynamic realism.</a:t>
            </a:r>
            <a:br>
              <a:rPr lang="en-GB" dirty="0"/>
            </a:br>
            <a:r>
              <a:rPr lang="en-GB" dirty="0"/>
              <a:t>Physics systems were added to make the movement of particles and components behave naturally.</a:t>
            </a:r>
            <a:br>
              <a:rPr lang="en-GB" dirty="0"/>
            </a:br>
            <a:r>
              <a:rPr lang="en-GB" dirty="0"/>
              <a:t>To contain and manage the movement of particles, we used both box and mesh colliders.</a:t>
            </a:r>
            <a:br>
              <a:rPr lang="en-GB" dirty="0"/>
            </a:br>
            <a:r>
              <a:rPr lang="en-GB" dirty="0"/>
              <a:t>Lastly, Unity’s canvas system allowed us to build user interface elements such as images, buttons, and explanatory text seamlessly.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74598-D81B-EC05-8046-DA24E14D62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80534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B3E27-8A6E-1D5B-9917-C0F0AD041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66ACC6-F6D8-85F1-BA2C-38AE361100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47537-2A64-5A6E-7A75-545E30AD04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i="1" dirty="0"/>
              <a:t>Finally, let’s walk through the app’s structure and how users interact with it…</a:t>
            </a:r>
            <a:endParaRPr lang="en-GB" dirty="0"/>
          </a:p>
          <a:p>
            <a:r>
              <a:rPr lang="en-GB" dirty="0"/>
              <a:t>The app starts with a Home Scene that features the main menu, giving users access to different parts of the application.</a:t>
            </a:r>
            <a:br>
              <a:rPr lang="en-GB" dirty="0"/>
            </a:br>
            <a:r>
              <a:rPr lang="en-GB" dirty="0"/>
              <a:t>The Credits Scene showcases the development team and contributors with a visually engaging classroom-style design.</a:t>
            </a:r>
            <a:br>
              <a:rPr lang="en-GB" dirty="0"/>
            </a:br>
            <a:r>
              <a:rPr lang="en-GB" dirty="0"/>
              <a:t>The core of the application lies in the Process Animation Scene.</a:t>
            </a:r>
            <a:br>
              <a:rPr lang="en-GB" dirty="0"/>
            </a:br>
            <a:r>
              <a:rPr lang="en-GB" dirty="0"/>
              <a:t>Here, the reactor is placed at the </a:t>
            </a:r>
            <a:r>
              <a:rPr lang="en-GB" dirty="0" err="1"/>
              <a:t>center</a:t>
            </a:r>
            <a:r>
              <a:rPr lang="en-GB" dirty="0"/>
              <a:t>, and the greenboard at the top continuously updates with the latest process information.</a:t>
            </a:r>
            <a:br>
              <a:rPr lang="en-GB" dirty="0"/>
            </a:br>
            <a:r>
              <a:rPr lang="en-GB" dirty="0"/>
              <a:t>This layout keeps users focused and provides a smooth, cohesive learning journey.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3BCE66-5746-2324-6F49-9FCCD7AB27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0753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1" y="4434840"/>
            <a:ext cx="4941771" cy="1122202"/>
          </a:xfrm>
        </p:spPr>
        <p:txBody>
          <a:bodyPr rtlCol="0" anchor="b">
            <a:noAutofit/>
          </a:bodyPr>
          <a:lstStyle>
            <a:lvl1pPr algn="l">
              <a:defRPr sz="1519" cap="all" spc="64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1" cy="396660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675"/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6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08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83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1181" kern="1200" cap="all" spc="64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38B0D13-BD5F-460B-B337-F4A934202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141" y="2358007"/>
            <a:ext cx="2438400" cy="20193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E72876B-D3DA-4462-9E24-3354D8D02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0629" y="2531837"/>
            <a:ext cx="2190751" cy="19431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14A539B6-6E3F-41BA-ACE2-76E8BB651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45611" y="2421056"/>
            <a:ext cx="2324100" cy="20574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63857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688" kern="1200" cap="all" spc="64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066E2EA-C6EA-4A02-818E-33BD582D92E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475517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688" kern="1200" cap="all" spc="64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97B9C3B0-3522-407C-B662-631E19ECC95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887177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688" kern="1200" cap="all" spc="64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29700" y="4824194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844" cap="all" spc="21" baseline="0">
                <a:solidFill>
                  <a:schemeClr val="bg1"/>
                </a:solidFill>
              </a:defRPr>
            </a:lvl1pPr>
            <a:lvl2pPr marL="192881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2pPr>
            <a:lvl3pPr marL="385763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3pPr>
            <a:lvl4pPr marL="578644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4pPr>
            <a:lvl5pPr marL="771525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82D8880F-3EAC-45C9-91F2-19A193791A18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129700" y="5280769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591" cap="none" spc="21" baseline="0">
                <a:solidFill>
                  <a:schemeClr val="bg1"/>
                </a:solidFill>
              </a:defRPr>
            </a:lvl1pPr>
            <a:lvl2pPr marL="192881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2pPr>
            <a:lvl3pPr marL="385763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3pPr>
            <a:lvl4pPr marL="578644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4pPr>
            <a:lvl5pPr marL="771525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26265" y="4824194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844" cap="all" spc="21" baseline="0">
                <a:solidFill>
                  <a:schemeClr val="bg1"/>
                </a:solidFill>
              </a:defRPr>
            </a:lvl1pPr>
            <a:lvl2pPr marL="192881" indent="0">
              <a:lnSpc>
                <a:spcPct val="100000"/>
              </a:lnSpc>
              <a:buNone/>
              <a:defRPr sz="844" cap="all" spc="21" baseline="0">
                <a:solidFill>
                  <a:schemeClr val="bg1"/>
                </a:solidFill>
              </a:defRPr>
            </a:lvl2pPr>
            <a:lvl3pPr marL="385763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3pPr>
            <a:lvl4pPr marL="578644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4pPr>
            <a:lvl5pPr marL="771525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9019518E-E850-403D-A5B5-4B53F8C4A56B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526265" y="5280769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591" cap="none" spc="21" baseline="0">
                <a:solidFill>
                  <a:schemeClr val="bg1"/>
                </a:solidFill>
              </a:defRPr>
            </a:lvl1pPr>
            <a:lvl2pPr marL="192881" indent="0" algn="ctr">
              <a:lnSpc>
                <a:spcPct val="100000"/>
              </a:lnSpc>
              <a:buNone/>
              <a:defRPr sz="591" cap="none" spc="21" baseline="0">
                <a:solidFill>
                  <a:schemeClr val="bg1"/>
                </a:solidFill>
              </a:defRPr>
            </a:lvl2pPr>
            <a:lvl3pPr marL="385763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3pPr>
            <a:lvl4pPr marL="578644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4pPr>
            <a:lvl5pPr marL="771525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938212" y="4824194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844" cap="all" spc="21" baseline="0">
                <a:solidFill>
                  <a:schemeClr val="bg1"/>
                </a:solidFill>
              </a:defRPr>
            </a:lvl1pPr>
            <a:lvl2pPr marL="192881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2pPr>
            <a:lvl3pPr marL="385763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3pPr>
            <a:lvl4pPr marL="578644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4pPr>
            <a:lvl5pPr marL="771525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A8058154-45E5-403E-B714-AC85774F391F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7938212" y="5280769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591" cap="none" spc="21" baseline="0">
                <a:solidFill>
                  <a:schemeClr val="bg1"/>
                </a:solidFill>
              </a:defRPr>
            </a:lvl1pPr>
            <a:lvl2pPr marL="192881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2pPr>
            <a:lvl3pPr marL="385763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3pPr>
            <a:lvl4pPr marL="578644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4pPr>
            <a:lvl5pPr marL="771525" indent="0">
              <a:lnSpc>
                <a:spcPct val="100000"/>
              </a:lnSpc>
              <a:buNone/>
              <a:defRPr sz="591" spc="21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42619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83"/>
            <a:ext cx="8421688" cy="1325563"/>
          </a:xfrm>
        </p:spPr>
        <p:txBody>
          <a:bodyPr rtlCol="0">
            <a:normAutofit/>
          </a:bodyPr>
          <a:lstStyle>
            <a:lvl1pPr>
              <a:defRPr lang="en-US" sz="1181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3" y="2776936"/>
            <a:ext cx="39243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844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3" y="3834612"/>
            <a:ext cx="3924300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591" spc="21" baseline="0"/>
            </a:lvl1pPr>
            <a:lvl2pPr marL="192881" indent="0">
              <a:lnSpc>
                <a:spcPct val="100000"/>
              </a:lnSpc>
              <a:buNone/>
              <a:defRPr sz="591" spc="21" baseline="0"/>
            </a:lvl2pPr>
            <a:lvl3pPr marL="385763" indent="0">
              <a:lnSpc>
                <a:spcPct val="100000"/>
              </a:lnSpc>
              <a:buNone/>
              <a:defRPr sz="591" spc="21" baseline="0"/>
            </a:lvl3pPr>
            <a:lvl4pPr marL="578644" indent="0">
              <a:lnSpc>
                <a:spcPct val="100000"/>
              </a:lnSpc>
              <a:buNone/>
              <a:defRPr sz="591" spc="21" baseline="0"/>
            </a:lvl4pPr>
            <a:lvl5pPr marL="771525" indent="0">
              <a:lnSpc>
                <a:spcPct val="100000"/>
              </a:lnSpc>
              <a:buNone/>
              <a:defRPr sz="591" spc="21" baseline="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844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marL="0" lvl="0" indent="0" algn="l" defTabSz="385763" rtl="0" eaLnBrk="1" latinLnBrk="0" hangingPunct="1">
              <a:lnSpc>
                <a:spcPct val="90000"/>
              </a:lnSpc>
              <a:spcBef>
                <a:spcPts val="422"/>
              </a:spcBef>
              <a:buFont typeface="Arial" panose="020B0604020202020204" pitchFamily="34" charset="0"/>
              <a:buNone/>
            </a:pPr>
            <a:r>
              <a:rPr lang="en-GB" noProof="0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12"/>
            <a:ext cx="3943627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591" spc="21" baseline="0"/>
            </a:lvl1pPr>
            <a:lvl2pPr marL="192881" indent="0">
              <a:lnSpc>
                <a:spcPct val="100000"/>
              </a:lnSpc>
              <a:buNone/>
              <a:defRPr sz="591" spc="21" baseline="0"/>
            </a:lvl2pPr>
            <a:lvl3pPr marL="385763" indent="0">
              <a:lnSpc>
                <a:spcPct val="100000"/>
              </a:lnSpc>
              <a:buNone/>
              <a:defRPr sz="591" spc="21" baseline="0"/>
            </a:lvl3pPr>
            <a:lvl4pPr marL="578644" indent="0">
              <a:lnSpc>
                <a:spcPct val="100000"/>
              </a:lnSpc>
              <a:buNone/>
              <a:defRPr sz="591" spc="21" baseline="0"/>
            </a:lvl4pPr>
            <a:lvl5pPr marL="771525" indent="0">
              <a:lnSpc>
                <a:spcPct val="100000"/>
              </a:lnSpc>
              <a:buNone/>
              <a:defRPr sz="591" spc="21" baseline="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9" y="0"/>
            <a:ext cx="4368031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740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AE202E03-5C65-4305-B969-65220AD41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41825" b="23071"/>
          <a:stretch/>
        </p:blipFill>
        <p:spPr>
          <a:xfrm flipH="1">
            <a:off x="0" y="0"/>
            <a:ext cx="5441888" cy="6858000"/>
          </a:xfrm>
          <a:custGeom>
            <a:avLst/>
            <a:gdLst>
              <a:gd name="connsiteX0" fmla="*/ 5441888 w 5441888"/>
              <a:gd name="connsiteY0" fmla="*/ 0 h 6858000"/>
              <a:gd name="connsiteX1" fmla="*/ 0 w 5441888"/>
              <a:gd name="connsiteY1" fmla="*/ 0 h 6858000"/>
              <a:gd name="connsiteX2" fmla="*/ 0 w 5441888"/>
              <a:gd name="connsiteY2" fmla="*/ 6858000 h 6858000"/>
              <a:gd name="connsiteX3" fmla="*/ 5441888 w 544188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1888" h="6858000">
                <a:moveTo>
                  <a:pt x="5441888" y="0"/>
                </a:moveTo>
                <a:lnTo>
                  <a:pt x="0" y="0"/>
                </a:lnTo>
                <a:lnTo>
                  <a:pt x="0" y="6858000"/>
                </a:lnTo>
                <a:lnTo>
                  <a:pt x="5441888" y="6858000"/>
                </a:lnTo>
                <a:close/>
              </a:path>
            </a:pathLst>
          </a:cu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1E1C8C6D-0530-475B-A7F7-0E00C33ACF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7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1181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3D2778A3-7084-4333-8349-03B1FEB5FE7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5" y="246952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70ED2545-F96B-400C-B6F4-F1D2D83B724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9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4A2FECA2-3808-47DC-84EB-CD3395C205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5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24393B9A-03C4-45C1-8172-F8B354458A4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9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18EC24A5-B4A5-4BAB-AE40-30EB69D6EF7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5" y="4669113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726F36C0-4E6A-4A10-960D-11D78D044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9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76933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00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lang="en-US" sz="1181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250D272-9B39-4C2D-B0F5-21010D11E4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8752" y="1361938"/>
            <a:ext cx="6765925" cy="496888"/>
          </a:xfrm>
        </p:spPr>
        <p:txBody>
          <a:bodyPr rtlCol="0">
            <a:noAutofit/>
          </a:bodyPr>
          <a:lstStyle>
            <a:lvl1pPr marL="0" indent="0">
              <a:buNone/>
              <a:defRPr sz="760"/>
            </a:lvl1pPr>
            <a:lvl2pPr marL="192881" indent="0">
              <a:buNone/>
              <a:defRPr sz="760"/>
            </a:lvl2pPr>
            <a:lvl3pPr marL="385763" indent="0">
              <a:buNone/>
              <a:defRPr sz="675"/>
            </a:lvl3pPr>
            <a:lvl4pPr marL="578644" indent="0">
              <a:buNone/>
              <a:defRPr sz="591"/>
            </a:lvl4pPr>
            <a:lvl5pPr marL="771525" indent="0">
              <a:buNone/>
              <a:defRPr sz="591"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3" y="2286002"/>
            <a:ext cx="6094271" cy="3542143"/>
          </a:xfrm>
        </p:spPr>
        <p:txBody>
          <a:bodyPr rtlCol="0"/>
          <a:lstStyle/>
          <a:p>
            <a:pPr rtl="0"/>
            <a:r>
              <a:rPr lang="en-GB" noProof="0"/>
              <a:t>Click icon to add chart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39C283A-EC40-421C-8A0E-F9A3161C88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58126" y="2284624"/>
            <a:ext cx="3147332" cy="306388"/>
          </a:xfrm>
        </p:spPr>
        <p:txBody>
          <a:bodyPr rtlCol="0">
            <a:noAutofit/>
          </a:bodyPr>
          <a:lstStyle>
            <a:lvl1pPr marL="0" indent="0">
              <a:buNone/>
              <a:defRPr sz="591" cap="all" spc="64" baseline="0">
                <a:solidFill>
                  <a:schemeClr val="tx1"/>
                </a:solidFill>
                <a:latin typeface="+mj-lt"/>
              </a:defRPr>
            </a:lvl1pPr>
            <a:lvl2pPr marL="192881" indent="0">
              <a:buNone/>
              <a:defRPr sz="591"/>
            </a:lvl2pPr>
            <a:lvl3pPr marL="385763" indent="0">
              <a:buNone/>
              <a:defRPr sz="506"/>
            </a:lvl3pPr>
            <a:lvl4pPr marL="578644" indent="0">
              <a:buNone/>
              <a:defRPr sz="464"/>
            </a:lvl4pPr>
            <a:lvl5pPr marL="771525" indent="0">
              <a:buNone/>
              <a:defRPr sz="464"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05CA2B1-D510-4949-A638-C1A064DA41A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858128" y="2779719"/>
            <a:ext cx="3148013" cy="3095625"/>
          </a:xfrm>
        </p:spPr>
        <p:txBody>
          <a:bodyPr rtlCol="0">
            <a:normAutofit/>
          </a:bodyPr>
          <a:lstStyle>
            <a:lvl1pPr marL="0" indent="0">
              <a:buNone/>
              <a:defRPr sz="506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192881" indent="0">
              <a:buNone/>
              <a:defRPr sz="464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385763" indent="0">
              <a:buNone/>
              <a:defRPr sz="443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578644" indent="0">
              <a:buNone/>
              <a:defRPr sz="422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771525" indent="0">
              <a:buNone/>
              <a:defRPr sz="422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91003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46070C-E825-43D0-99F4-8B4614131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3057683"/>
            <a:ext cx="12191999" cy="2010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sz="76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lang="en-US" sz="1181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E4E92FC5-6FC2-45C2-9200-3244F9EA6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591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4D75C136-D6C3-4431-8776-997070627AA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FD15D323-BFE3-4ACE-9A2E-C9EB69458B1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3B520767-B49F-4503-8120-B66E411F33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0C2F5A0-E03E-4C89-B9EB-8D48889F5F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9D3CBFE-13C8-4DB1-A831-9393264923E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2385A0A-C61D-4BBD-AC77-D7642F895E2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ED89FCE-7507-4C8C-923F-9222905894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A9276DB-F427-4F8E-8E4C-466600F390F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9023948-0C1E-4DAB-B885-1C713409AA0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2F73935-BF53-4510-8B8F-EDB1CD56A1B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4AB6A03C-6180-41ED-A88D-ECBB80D160F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45AD645-55F0-41A9-AC53-ED30BF1340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B3645A3-D681-45BF-B195-452D000802C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591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C39F248D-01B4-40EE-B483-E8E81806DFB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D0F1859-7A34-42DF-873E-2CF864E4C4B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6EB397AF-B5C1-40FE-86D4-BA660E4C6E4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F1343D5-DC0F-4C7E-967F-CFC300A2C80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9AD688A5-D2DF-4FC3-8171-FAEA8C4F556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EA05A5D4-01B0-4932-B03E-571986E282E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2A84601-CD4F-49ED-8D51-CEF03236305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FC05EC7-9D6C-486B-9E2F-D3612013C0A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98F455FB-241B-4E1F-B581-FA6CBA239545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C49FB196-753D-4A12-9460-57D8AB4B540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9E38664A-8108-4E24-800B-3C32ADA43978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2908458B-A3ED-4855-9E08-108D7C4A8D3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422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A35437-CCDE-4D92-B879-F23B329C8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sz="760" noProof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Date Placeholder 2">
            <a:extLst>
              <a:ext uri="{FF2B5EF4-FFF2-40B4-BE49-F238E27FC236}">
                <a16:creationId xmlns:a16="http://schemas.microsoft.com/office/drawing/2014/main" id="{1CDC588F-73BC-4108-974B-0EAAB8213C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37" name="Footer Placeholder 3">
            <a:extLst>
              <a:ext uri="{FF2B5EF4-FFF2-40B4-BE49-F238E27FC236}">
                <a16:creationId xmlns:a16="http://schemas.microsoft.com/office/drawing/2014/main" id="{B2AC1EB2-9B8F-4077-8B66-64F9549F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38" name="Slide Number Placeholder 4">
            <a:extLst>
              <a:ext uri="{FF2B5EF4-FFF2-40B4-BE49-F238E27FC236}">
                <a16:creationId xmlns:a16="http://schemas.microsoft.com/office/drawing/2014/main" id="{28DE3E33-346A-45AF-B164-CB5DF04F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56323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ctr">
              <a:defRPr lang="en-US" sz="1181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39084"/>
            <a:ext cx="10515600" cy="3695338"/>
          </a:xfrm>
        </p:spPr>
        <p:txBody>
          <a:bodyPr rtlCol="0"/>
          <a:lstStyle/>
          <a:p>
            <a:pPr rtl="0"/>
            <a:r>
              <a:rPr lang="en-GB" noProof="0"/>
              <a:t>Click icon to add SmartArt graphic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6988B2D-0240-4256-8268-4B9FF1E723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2590800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EEAAE1-3D04-41C3-B2D2-B3BEF34C3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1" y="0"/>
            <a:ext cx="704851" cy="10279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543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83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1181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5" y="2886079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11561" y="5084530"/>
            <a:ext cx="2196619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591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5" y="5464120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22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8" y="2886079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707612" y="5099212"/>
            <a:ext cx="2145049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591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6" y="5478802"/>
            <a:ext cx="1855949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22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82" y="2886079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lvl="1" rtl="0"/>
            <a:r>
              <a:rPr lang="en-GB" noProof="0"/>
              <a:t>Click icon to add picture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276" y="5099212"/>
            <a:ext cx="2132985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591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81" y="5478802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22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62" y="2886079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618152" y="5084530"/>
            <a:ext cx="2132984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591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61" y="5464120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22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7334253" y="0"/>
            <a:ext cx="4857751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487149" y="5"/>
            <a:ext cx="704851" cy="17240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623728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936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83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1181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38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8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43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390120" y="3782042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380" kern="1200" spc="64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1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38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3" y="3669065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43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739215" y="3796722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380" kern="1200" spc="64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16935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buNone/>
              <a:defRPr sz="380">
                <a:solidFill>
                  <a:schemeClr val="bg1"/>
                </a:solidFill>
              </a:defRPr>
            </a:lvl1pPr>
            <a:lvl2pPr marL="192881" indent="0">
              <a:lnSpc>
                <a:spcPct val="100000"/>
              </a:lnSpc>
              <a:buNone/>
              <a:defRPr sz="38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en-GB" noProof="0"/>
              <a:t>Click icon to add picture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339927" y="3669065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43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217963" y="3796722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380" kern="1200" spc="64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5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38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7" y="365438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43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634432" y="3782042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380" kern="1200" spc="64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38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2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43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390120" y="564088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380" kern="1200" spc="64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1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38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3" y="5527902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43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739215" y="5655563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380" kern="1200" spc="64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0FB38616-82FB-4DAD-A82E-3777ACB4114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716935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buNone/>
              <a:defRPr sz="380">
                <a:solidFill>
                  <a:schemeClr val="bg1"/>
                </a:solidFill>
              </a:defRPr>
            </a:lvl1pPr>
            <a:lvl2pPr marL="192881" indent="0">
              <a:lnSpc>
                <a:spcPct val="100000"/>
              </a:lnSpc>
              <a:buNone/>
              <a:defRPr sz="38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en-GB" noProof="0"/>
              <a:t>Click icon to add picture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7" y="5527902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43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229879" y="5655563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380" kern="1200" spc="64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5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38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7" y="551322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443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634432" y="564088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380" kern="1200" spc="64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380">
                <a:solidFill>
                  <a:srgbClr val="898989"/>
                </a:solidFill>
              </a:defRPr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380">
                <a:solidFill>
                  <a:srgbClr val="898989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380">
                <a:solidFill>
                  <a:srgbClr val="898989"/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B0DFD584-E5CF-41EF-B51E-679CE22DD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73959"/>
            <a:ext cx="2057400" cy="1647825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5C02DDF-25A6-42C7-9525-F279CE209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9000" y="5180889"/>
            <a:ext cx="1143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5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1" y="6"/>
            <a:ext cx="1238251" cy="1328057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3" y="4"/>
            <a:ext cx="3790951" cy="8921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83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1181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19EE98D-9541-4F21-8952-3026DEF75EC4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1075447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675"/>
            </a:lvl1pPr>
            <a:lvl2pPr marL="192881" indent="0">
              <a:buNone/>
              <a:defRPr sz="675"/>
            </a:lvl2pPr>
            <a:lvl3pPr marL="385763" indent="0">
              <a:buNone/>
              <a:defRPr sz="675"/>
            </a:lvl3pPr>
            <a:lvl4pPr marL="578644" indent="0">
              <a:buNone/>
              <a:defRPr sz="675"/>
            </a:lvl4pPr>
            <a:lvl5pPr marL="771525" indent="0">
              <a:buNone/>
              <a:defRPr sz="675"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3" y="3788814"/>
            <a:ext cx="2330727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350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43D2F47-FAF2-42C2-967D-251DD4B940D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3" y="4464816"/>
            <a:ext cx="2330727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591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3" y="5120728"/>
            <a:ext cx="2330727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591" spc="21" baseline="0"/>
            </a:lvl1pPr>
            <a:lvl2pPr marL="192881" indent="0">
              <a:lnSpc>
                <a:spcPct val="100000"/>
              </a:lnSpc>
              <a:buNone/>
              <a:defRPr sz="591" spc="21" baseline="0"/>
            </a:lvl2pPr>
            <a:lvl3pPr marL="385763" indent="0">
              <a:lnSpc>
                <a:spcPct val="100000"/>
              </a:lnSpc>
              <a:buNone/>
              <a:defRPr sz="591" spc="21" baseline="0"/>
            </a:lvl3pPr>
            <a:lvl4pPr marL="578644" indent="0">
              <a:lnSpc>
                <a:spcPct val="100000"/>
              </a:lnSpc>
              <a:buNone/>
              <a:defRPr sz="591" spc="21" baseline="0"/>
            </a:lvl4pPr>
            <a:lvl5pPr marL="771525" indent="0">
              <a:lnSpc>
                <a:spcPct val="100000"/>
              </a:lnSpc>
              <a:buNone/>
              <a:defRPr sz="591" spc="21" baseline="0"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4" name="Content Placeholder 10">
            <a:extLst>
              <a:ext uri="{FF2B5EF4-FFF2-40B4-BE49-F238E27FC236}">
                <a16:creationId xmlns:a16="http://schemas.microsoft.com/office/drawing/2014/main" id="{AB843230-A4E3-4E21-AA93-998E28EB901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811391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675"/>
            </a:lvl1pPr>
            <a:lvl2pPr marL="192881" indent="0">
              <a:buNone/>
              <a:defRPr sz="675"/>
            </a:lvl2pPr>
            <a:lvl3pPr marL="385763" indent="0">
              <a:buNone/>
              <a:defRPr sz="675"/>
            </a:lvl3pPr>
            <a:lvl4pPr marL="578644" indent="0">
              <a:buNone/>
              <a:defRPr sz="675"/>
            </a:lvl4pPr>
            <a:lvl5pPr marL="771525" indent="0">
              <a:buNone/>
              <a:defRPr sz="675"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8" y="3788814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350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3322C250-87FC-4F14-A42C-FFDA120D0D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2668" y="4464816"/>
            <a:ext cx="2342205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591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marL="0" lvl="0" indent="0" algn="l" defTabSz="385763" rtl="0" eaLnBrk="1" latinLnBrk="0" hangingPunct="1">
              <a:lnSpc>
                <a:spcPct val="90000"/>
              </a:lnSpc>
              <a:spcBef>
                <a:spcPts val="422"/>
              </a:spcBef>
              <a:buFont typeface="Arial" panose="020B0604020202020204" pitchFamily="34" charset="0"/>
              <a:buNone/>
            </a:pPr>
            <a:r>
              <a:rPr lang="en-GB" noProof="0"/>
              <a:t>CLICK TO EDIT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8" y="5120728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591" spc="21" baseline="0"/>
            </a:lvl1pPr>
            <a:lvl2pPr marL="192881" indent="0">
              <a:lnSpc>
                <a:spcPct val="100000"/>
              </a:lnSpc>
              <a:buNone/>
              <a:defRPr sz="591" spc="21" baseline="0"/>
            </a:lvl2pPr>
            <a:lvl3pPr marL="385763" indent="0">
              <a:lnSpc>
                <a:spcPct val="100000"/>
              </a:lnSpc>
              <a:buNone/>
              <a:defRPr sz="591" spc="21" baseline="0"/>
            </a:lvl3pPr>
            <a:lvl4pPr marL="578644" indent="0">
              <a:lnSpc>
                <a:spcPct val="100000"/>
              </a:lnSpc>
              <a:buNone/>
              <a:defRPr sz="591" spc="21" baseline="0"/>
            </a:lvl4pPr>
            <a:lvl5pPr marL="771525" indent="0">
              <a:lnSpc>
                <a:spcPct val="100000"/>
              </a:lnSpc>
              <a:buNone/>
              <a:defRPr sz="591" spc="21" baseline="0"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5" name="Content Placeholder 10">
            <a:extLst>
              <a:ext uri="{FF2B5EF4-FFF2-40B4-BE49-F238E27FC236}">
                <a16:creationId xmlns:a16="http://schemas.microsoft.com/office/drawing/2014/main" id="{3AE0369E-A275-4E5A-AE0F-B1F9A54DEDFC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524377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675"/>
            </a:lvl1pPr>
            <a:lvl2pPr marL="192881" indent="0">
              <a:buNone/>
              <a:defRPr sz="675"/>
            </a:lvl2pPr>
            <a:lvl3pPr marL="385763" indent="0">
              <a:buNone/>
              <a:defRPr sz="675"/>
            </a:lvl3pPr>
            <a:lvl4pPr marL="578644" indent="0">
              <a:buNone/>
              <a:defRPr sz="675"/>
            </a:lvl4pPr>
            <a:lvl5pPr marL="771525" indent="0">
              <a:buNone/>
              <a:defRPr sz="675"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12" y="3788814"/>
            <a:ext cx="2330727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350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3C675D6-83FA-4036-B516-098EDCAF2506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12" y="4464816"/>
            <a:ext cx="2330727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591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12" y="5120728"/>
            <a:ext cx="2330727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591" spc="21" baseline="0"/>
            </a:lvl1pPr>
            <a:lvl2pPr marL="192881" indent="0">
              <a:lnSpc>
                <a:spcPct val="100000"/>
              </a:lnSpc>
              <a:buNone/>
              <a:defRPr sz="591" spc="21" baseline="0"/>
            </a:lvl2pPr>
            <a:lvl3pPr marL="385763" indent="0">
              <a:lnSpc>
                <a:spcPct val="100000"/>
              </a:lnSpc>
              <a:buNone/>
              <a:defRPr sz="591" spc="21" baseline="0"/>
            </a:lvl3pPr>
            <a:lvl4pPr marL="578644" indent="0">
              <a:lnSpc>
                <a:spcPct val="100000"/>
              </a:lnSpc>
              <a:buNone/>
              <a:defRPr sz="591" spc="21" baseline="0"/>
            </a:lvl4pPr>
            <a:lvl5pPr marL="771525" indent="0">
              <a:lnSpc>
                <a:spcPct val="100000"/>
              </a:lnSpc>
              <a:buNone/>
              <a:defRPr sz="591" spc="21" baseline="0"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6" name="Content Placeholder 10">
            <a:extLst>
              <a:ext uri="{FF2B5EF4-FFF2-40B4-BE49-F238E27FC236}">
                <a16:creationId xmlns:a16="http://schemas.microsoft.com/office/drawing/2014/main" id="{CCA3A81E-171B-4946-B8BA-B2F406CF0939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260321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675"/>
            </a:lvl1pPr>
            <a:lvl2pPr marL="192881" indent="0">
              <a:buNone/>
              <a:defRPr sz="675"/>
            </a:lvl2pPr>
            <a:lvl3pPr marL="385763" indent="0">
              <a:buNone/>
              <a:defRPr sz="675"/>
            </a:lvl3pPr>
            <a:lvl4pPr marL="578644" indent="0">
              <a:buNone/>
              <a:defRPr sz="675"/>
            </a:lvl4pPr>
            <a:lvl5pPr marL="771525" indent="0">
              <a:buNone/>
              <a:defRPr sz="675"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4A1E92D-A5BF-4268-BFF3-1418A1F0358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7" y="3788460"/>
            <a:ext cx="2330727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350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B6439AAC-8A96-4015-8A87-ED8DF7027B6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9023077" y="4464460"/>
            <a:ext cx="2330727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591" kern="1200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492F9083-A886-4EEB-94D6-1FAE6DC33000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7" y="5120372"/>
            <a:ext cx="2330727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591" spc="21" baseline="0"/>
            </a:lvl1pPr>
            <a:lvl2pPr marL="192881" indent="0">
              <a:lnSpc>
                <a:spcPct val="100000"/>
              </a:lnSpc>
              <a:buNone/>
              <a:defRPr sz="591" spc="21" baseline="0"/>
            </a:lvl2pPr>
            <a:lvl3pPr marL="385763" indent="0">
              <a:lnSpc>
                <a:spcPct val="100000"/>
              </a:lnSpc>
              <a:buNone/>
              <a:defRPr sz="591" spc="21" baseline="0"/>
            </a:lvl3pPr>
            <a:lvl4pPr marL="578644" indent="0">
              <a:lnSpc>
                <a:spcPct val="100000"/>
              </a:lnSpc>
              <a:buNone/>
              <a:defRPr sz="591" spc="21" baseline="0"/>
            </a:lvl4pPr>
            <a:lvl5pPr marL="771525" indent="0">
              <a:lnSpc>
                <a:spcPct val="100000"/>
              </a:lnSpc>
              <a:buNone/>
              <a:defRPr sz="591" spc="21" baseline="0"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86696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8" y="1671639"/>
            <a:ext cx="5111751" cy="1204912"/>
          </a:xfrm>
        </p:spPr>
        <p:txBody>
          <a:bodyPr rtlCol="0" anchor="b">
            <a:normAutofit/>
          </a:bodyPr>
          <a:lstStyle>
            <a:lvl1pPr>
              <a:defRPr lang="en-US" sz="1181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8" y="3682546"/>
            <a:ext cx="5111751" cy="1525588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591" spc="21" baseline="0">
                <a:solidFill>
                  <a:schemeClr val="tx1"/>
                </a:solidFill>
              </a:defRPr>
            </a:lvl1pPr>
            <a:lvl2pPr marL="192881" indent="0">
              <a:buNone/>
              <a:defRPr sz="844">
                <a:solidFill>
                  <a:schemeClr val="tx1">
                    <a:tint val="75000"/>
                  </a:schemeClr>
                </a:solidFill>
              </a:defRPr>
            </a:lvl2pPr>
            <a:lvl3pPr marL="385763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3pPr>
            <a:lvl4pPr marL="578644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4pPr>
            <a:lvl5pPr marL="77152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5pPr>
            <a:lvl6pPr marL="964406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6pPr>
            <a:lvl7pPr marL="1157288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7pPr>
            <a:lvl8pPr marL="1350169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8pPr>
            <a:lvl9pPr marL="15430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>
            <a:cxnSpLocks/>
          </p:cNvCxnSpPr>
          <p:nvPr/>
        </p:nvCxnSpPr>
        <p:spPr>
          <a:xfrm flipH="1" flipV="1">
            <a:off x="3" y="876306"/>
            <a:ext cx="4762500" cy="16287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68C87F-B9C3-4DFF-8454-F3F52CE4346B}"/>
              </a:ext>
            </a:extLst>
          </p:cNvPr>
          <p:cNvCxnSpPr>
            <a:cxnSpLocks/>
          </p:cNvCxnSpPr>
          <p:nvPr/>
        </p:nvCxnSpPr>
        <p:spPr>
          <a:xfrm flipH="1" flipV="1">
            <a:off x="2638427" y="6"/>
            <a:ext cx="2124076" cy="5186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6"/>
            <a:ext cx="41148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16316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0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20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4" y="1020451"/>
            <a:ext cx="3171825" cy="1325563"/>
          </a:xfrm>
        </p:spPr>
        <p:txBody>
          <a:bodyPr rtlCol="0" anchor="b">
            <a:normAutofit/>
          </a:bodyPr>
          <a:lstStyle>
            <a:lvl1pPr>
              <a:defRPr sz="1181" spc="64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4" y="2924181"/>
            <a:ext cx="3171825" cy="25193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spcBef>
                <a:spcPts val="422"/>
              </a:spcBef>
              <a:buNone/>
              <a:defRPr sz="591" baseline="0">
                <a:solidFill>
                  <a:schemeClr val="bg1"/>
                </a:solidFill>
              </a:defRPr>
            </a:lvl1pPr>
            <a:lvl2pPr marL="192881" indent="0">
              <a:lnSpc>
                <a:spcPct val="120000"/>
              </a:lnSpc>
              <a:spcBef>
                <a:spcPts val="422"/>
              </a:spcBef>
              <a:buNone/>
              <a:defRPr sz="591" baseline="0">
                <a:solidFill>
                  <a:schemeClr val="bg1"/>
                </a:solidFill>
              </a:defRPr>
            </a:lvl2pPr>
            <a:lvl3pPr marL="385763" indent="0">
              <a:lnSpc>
                <a:spcPct val="120000"/>
              </a:lnSpc>
              <a:spcBef>
                <a:spcPts val="422"/>
              </a:spcBef>
              <a:buNone/>
              <a:defRPr sz="591" baseline="0">
                <a:solidFill>
                  <a:schemeClr val="bg1"/>
                </a:solidFill>
              </a:defRPr>
            </a:lvl3pPr>
            <a:lvl4pPr marL="578644" indent="0">
              <a:lnSpc>
                <a:spcPct val="120000"/>
              </a:lnSpc>
              <a:spcBef>
                <a:spcPts val="422"/>
              </a:spcBef>
              <a:buNone/>
              <a:defRPr sz="591" baseline="0">
                <a:solidFill>
                  <a:schemeClr val="bg1"/>
                </a:solidFill>
              </a:defRPr>
            </a:lvl4pPr>
            <a:lvl5pPr marL="771525" indent="0">
              <a:lnSpc>
                <a:spcPct val="120000"/>
              </a:lnSpc>
              <a:spcBef>
                <a:spcPts val="422"/>
              </a:spcBef>
              <a:buNone/>
              <a:defRPr sz="591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6"/>
            <a:ext cx="985157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5" y="6356355"/>
            <a:ext cx="2482843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6"/>
            <a:ext cx="987552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31270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1" y="1615742"/>
            <a:ext cx="4179571" cy="1524735"/>
          </a:xfrm>
        </p:spPr>
        <p:txBody>
          <a:bodyPr rtlCol="0" anchor="b">
            <a:noAutofit/>
          </a:bodyPr>
          <a:lstStyle>
            <a:lvl1pPr algn="l">
              <a:defRPr sz="1350" spc="64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1" y="3238109"/>
            <a:ext cx="4179571" cy="2004161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591" spc="21" baseline="0">
                <a:solidFill>
                  <a:schemeClr val="bg1"/>
                </a:solidFill>
              </a:defRPr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9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1" y="6356356"/>
            <a:ext cx="1774371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4" y="6356356"/>
            <a:ext cx="2661557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9" y="6356356"/>
            <a:ext cx="1774371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935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7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sz="76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3" y="5509419"/>
            <a:ext cx="4082143" cy="585788"/>
          </a:xfrm>
        </p:spPr>
        <p:txBody>
          <a:bodyPr rtlCol="0">
            <a:normAutofit/>
          </a:bodyPr>
          <a:lstStyle>
            <a:lvl1pPr>
              <a:defRPr lang="en-US" sz="1181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319" y="148113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675" cap="all" spc="64" baseline="0"/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375" y="2557463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675" cap="all" spc="64" baseline="0"/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20803" y="363378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675" cap="all" spc="64" baseline="0"/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05003" y="4710114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675" cap="all" spc="64" baseline="0"/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9" y="1594478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591" spc="21" baseline="0"/>
            </a:lvl1pPr>
          </a:lstStyle>
          <a:p>
            <a:pPr lvl="0" rtl="0"/>
            <a:r>
              <a:rPr lang="en-GB" noProof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33" y="2673328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591" spc="21" baseline="0"/>
            </a:lvl1pPr>
          </a:lstStyle>
          <a:p>
            <a:pPr lvl="0" rtl="0"/>
            <a:r>
              <a:rPr lang="en-GB" noProof="0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41" y="3755394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591" spc="21" baseline="0"/>
            </a:lvl1pPr>
          </a:lstStyle>
          <a:p>
            <a:pPr lvl="0" rtl="0"/>
            <a:r>
              <a:rPr lang="en-GB" noProof="0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3" y="4824430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591" spc="21" baseline="0"/>
            </a:lvl1pPr>
          </a:lstStyle>
          <a:p>
            <a:pPr lvl="0" rtl="0"/>
            <a:r>
              <a:rPr lang="en-GB" noProof="0"/>
              <a:t>Click to edit master text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3517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86265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380">
                <a:solidFill>
                  <a:srgbClr val="898989"/>
                </a:solidFill>
              </a:defRPr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75279" y="6356356"/>
            <a:ext cx="1808712" cy="365125"/>
          </a:xfrm>
        </p:spPr>
        <p:txBody>
          <a:bodyPr rtlCol="0"/>
          <a:lstStyle>
            <a:lvl1pPr>
              <a:defRPr sz="380"/>
            </a:lvl1pPr>
          </a:lstStyle>
          <a:p>
            <a:pPr algn="l" rtl="0"/>
            <a:endParaRPr lang="en-GB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6" y="6356356"/>
            <a:ext cx="542925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52812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83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1181" kern="1200" spc="64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903" y="2563129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844" kern="1200" spc="64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667" y="3070348"/>
            <a:ext cx="4031031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73008" y="2563129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844" kern="1200" spc="64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385763" rtl="0" eaLnBrk="1" latinLnBrk="0" hangingPunct="1">
              <a:lnSpc>
                <a:spcPct val="90000"/>
              </a:lnSpc>
              <a:spcBef>
                <a:spcPts val="422"/>
              </a:spcBef>
              <a:buFont typeface="Arial" panose="020B0604020202020204" pitchFamily="34" charset="0"/>
              <a:buNone/>
            </a:pPr>
            <a:r>
              <a:rPr lang="en-GB" noProof="0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73146" y="3070348"/>
            <a:ext cx="4031031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5903" y="4319437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844" kern="1200" spc="64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385763" rtl="0" eaLnBrk="1" latinLnBrk="0" hangingPunct="1">
              <a:lnSpc>
                <a:spcPct val="90000"/>
              </a:lnSpc>
              <a:spcBef>
                <a:spcPts val="422"/>
              </a:spcBef>
              <a:buFont typeface="Arial" panose="020B0604020202020204" pitchFamily="34" charset="0"/>
              <a:buNone/>
            </a:pPr>
            <a:r>
              <a:rPr lang="en-GB" noProof="0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6415" y="4826656"/>
            <a:ext cx="4031031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B05E19C-DF33-4515-AC52-F95850810E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72634" y="4319437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844" kern="1200" spc="64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385763" rtl="0" eaLnBrk="1" latinLnBrk="0" hangingPunct="1">
              <a:lnSpc>
                <a:spcPct val="90000"/>
              </a:lnSpc>
              <a:spcBef>
                <a:spcPts val="422"/>
              </a:spcBef>
              <a:buFont typeface="Arial" panose="020B0604020202020204" pitchFamily="34" charset="0"/>
              <a:buNone/>
            </a:pPr>
            <a:r>
              <a:rPr lang="en-GB" noProof="0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C0EBC62D-442C-45D3-B66B-C6578FBB337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73146" y="4826656"/>
            <a:ext cx="4031031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298DCF7-7DC1-4618-8133-F63847B0A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688391" y="6"/>
            <a:ext cx="3503612" cy="235295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3A6567-233D-4A3B-B52B-DE7E5E35A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20948" y="0"/>
            <a:ext cx="2471057" cy="269903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487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8760" y="4156411"/>
            <a:ext cx="3139440" cy="1325563"/>
          </a:xfrm>
        </p:spPr>
        <p:txBody>
          <a:bodyPr rtlCol="0" anchor="b">
            <a:normAutofit/>
          </a:bodyPr>
          <a:lstStyle>
            <a:lvl1pPr algn="l">
              <a:defRPr lang="en-US" sz="1181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5" y="153064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9" y="186006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7D6A00C-D56B-4E8B-B992-7DA51D3C72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5" y="263043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DA90DA32-7E6A-4713-BDC9-73910E2A0E6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9" y="295985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D7E57261-C874-4DFD-AF7D-F9EC50B3BFD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5" y="3730233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843F77CE-098F-4777-8C30-5CEE7954D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9" y="405965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4CAE269A-B6AB-42A6-9575-6057FA25A29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0107" y="4830030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46866A49-A3A8-4869-961C-EB41F6BC784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19681" y="5159449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3" y="6356356"/>
            <a:ext cx="947516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8" y="6356356"/>
            <a:ext cx="3243943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61" y="6356356"/>
            <a:ext cx="653143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6D8D9106-8780-461D-9091-E074B0A3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-4696" y="-1"/>
            <a:ext cx="4896735" cy="43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50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8" y="1671639"/>
            <a:ext cx="5111751" cy="1204912"/>
          </a:xfrm>
        </p:spPr>
        <p:txBody>
          <a:bodyPr rtlCol="0" anchor="b">
            <a:normAutofit/>
          </a:bodyPr>
          <a:lstStyle>
            <a:lvl1pPr>
              <a:defRPr lang="en-US" sz="1181" kern="1200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8" y="3660774"/>
            <a:ext cx="5111751" cy="152558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591" spc="21" baseline="0">
                <a:solidFill>
                  <a:schemeClr val="tx1"/>
                </a:solidFill>
              </a:defRPr>
            </a:lvl1pPr>
            <a:lvl2pPr marL="192881" indent="0">
              <a:buNone/>
              <a:defRPr sz="844">
                <a:solidFill>
                  <a:schemeClr val="tx1">
                    <a:tint val="75000"/>
                  </a:schemeClr>
                </a:solidFill>
              </a:defRPr>
            </a:lvl2pPr>
            <a:lvl3pPr marL="385763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3pPr>
            <a:lvl4pPr marL="578644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4pPr>
            <a:lvl5pPr marL="77152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5pPr>
            <a:lvl6pPr marL="964406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6pPr>
            <a:lvl7pPr marL="1157288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7pPr>
            <a:lvl8pPr marL="1350169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8pPr>
            <a:lvl9pPr marL="15430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9FBD260-5143-4B12-B9F8-33E48D548909}"/>
              </a:ext>
            </a:extLst>
          </p:cNvPr>
          <p:cNvCxnSpPr/>
          <p:nvPr/>
        </p:nvCxnSpPr>
        <p:spPr>
          <a:xfrm>
            <a:off x="9096380" y="1497012"/>
            <a:ext cx="30956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/>
          <p:nvPr/>
        </p:nvCxnSpPr>
        <p:spPr>
          <a:xfrm flipH="1">
            <a:off x="6953253" y="-25401"/>
            <a:ext cx="3790951" cy="690245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70146B66-4F07-44BE-8AAB-48EA5170D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6"/>
            <a:ext cx="27432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3A927BE5-2F4C-4EBD-9093-C4ED6E30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4465" y="6356356"/>
            <a:ext cx="1743075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C4C1336B-CF5E-42FF-80E8-7D33A2D64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6"/>
            <a:ext cx="2743200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9327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49" y="2571238"/>
            <a:ext cx="4179571" cy="1715531"/>
          </a:xfrm>
        </p:spPr>
        <p:txBody>
          <a:bodyPr rtlCol="0" anchor="ctr">
            <a:noAutofit/>
          </a:bodyPr>
          <a:lstStyle>
            <a:lvl1pPr algn="l">
              <a:defRPr sz="1519" spc="64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68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0"/>
            <a:ext cx="55816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7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1181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</a:extLst>
          </p:cNvPr>
          <p:cNvCxnSpPr/>
          <p:nvPr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3864668D-D640-4ABF-BB9A-D60176660F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5" y="246952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2E289D5A-B06B-43D4-A3CA-3B06C4D49F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9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1DCC2995-DE17-436D-82AE-6E107865CB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5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7E70A65-1FB1-4F42-854B-8213ED73F7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9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5657994-DC61-4DEB-BB2B-65DFCA997A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5" y="4669113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844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18397EE2-60CD-47FD-AF8F-83A5324D9D1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9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59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7" name="Date Placeholder 2">
            <a:extLst>
              <a:ext uri="{FF2B5EF4-FFF2-40B4-BE49-F238E27FC236}">
                <a16:creationId xmlns:a16="http://schemas.microsoft.com/office/drawing/2014/main" id="{1E25EFF1-65C7-4F93-8740-46885C6BEA57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3" y="6356356"/>
            <a:ext cx="947516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C16D80BF-B599-4FC0-ABD5-98777872FE5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8" y="6356356"/>
            <a:ext cx="3243943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F64421B1-FF90-4939-90BD-8206DE5036D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61" y="6356356"/>
            <a:ext cx="653143" cy="365125"/>
          </a:xfrm>
        </p:spPr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4798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83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1181" kern="1200" cap="all" spc="64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5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844" kern="1200" cap="all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5" y="3834612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591" spc="21" baseline="0"/>
            </a:lvl1pPr>
            <a:lvl2pPr marL="192881" indent="0">
              <a:lnSpc>
                <a:spcPct val="100000"/>
              </a:lnSpc>
              <a:buNone/>
              <a:defRPr sz="591" spc="21" baseline="0"/>
            </a:lvl2pPr>
            <a:lvl3pPr marL="385763" indent="0">
              <a:lnSpc>
                <a:spcPct val="100000"/>
              </a:lnSpc>
              <a:buNone/>
              <a:defRPr sz="591" spc="21" baseline="0"/>
            </a:lvl3pPr>
            <a:lvl4pPr marL="578644" indent="0">
              <a:lnSpc>
                <a:spcPct val="100000"/>
              </a:lnSpc>
              <a:buNone/>
              <a:defRPr sz="591" spc="21" baseline="0"/>
            </a:lvl4pPr>
            <a:lvl5pPr marL="771525" indent="0">
              <a:lnSpc>
                <a:spcPct val="100000"/>
              </a:lnSpc>
              <a:buNone/>
              <a:defRPr sz="591" spc="21" baseline="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9" y="2776936"/>
            <a:ext cx="2896671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844" kern="1200" cap="all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marL="0" lvl="0" indent="0" algn="l" defTabSz="385763" rtl="0" eaLnBrk="1" latinLnBrk="0" hangingPunct="1">
              <a:lnSpc>
                <a:spcPct val="90000"/>
              </a:lnSpc>
              <a:spcBef>
                <a:spcPts val="422"/>
              </a:spcBef>
              <a:buFont typeface="Arial" panose="020B0604020202020204" pitchFamily="34" charset="0"/>
              <a:buNone/>
            </a:pPr>
            <a:r>
              <a:rPr lang="en-GB" noProof="0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9" y="3834612"/>
            <a:ext cx="2896671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591" spc="21" baseline="0"/>
            </a:lvl1pPr>
            <a:lvl2pPr marL="192881" indent="0">
              <a:lnSpc>
                <a:spcPct val="100000"/>
              </a:lnSpc>
              <a:buNone/>
              <a:defRPr sz="591" spc="21" baseline="0"/>
            </a:lvl2pPr>
            <a:lvl3pPr marL="385763" indent="0">
              <a:lnSpc>
                <a:spcPct val="100000"/>
              </a:lnSpc>
              <a:buNone/>
              <a:defRPr sz="591" spc="21" baseline="0"/>
            </a:lvl3pPr>
            <a:lvl4pPr marL="578644" indent="0">
              <a:lnSpc>
                <a:spcPct val="100000"/>
              </a:lnSpc>
              <a:buNone/>
              <a:defRPr sz="591" spc="21" baseline="0"/>
            </a:lvl4pPr>
            <a:lvl5pPr marL="771525" indent="0">
              <a:lnSpc>
                <a:spcPct val="100000"/>
              </a:lnSpc>
              <a:buNone/>
              <a:defRPr sz="591" spc="21" baseline="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1" y="0"/>
            <a:ext cx="1238251" cy="310515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2238376" cy="2476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844" kern="1200" cap="all" spc="64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 rtl="0"/>
            <a:r>
              <a:rPr lang="en-GB" noProof="0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12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591" spc="21" baseline="0"/>
            </a:lvl1pPr>
            <a:lvl2pPr marL="192881" indent="0">
              <a:lnSpc>
                <a:spcPct val="100000"/>
              </a:lnSpc>
              <a:buNone/>
              <a:defRPr sz="591" spc="21" baseline="0"/>
            </a:lvl2pPr>
            <a:lvl3pPr marL="385763" indent="0">
              <a:lnSpc>
                <a:spcPct val="100000"/>
              </a:lnSpc>
              <a:buNone/>
              <a:defRPr sz="591" spc="21" baseline="0"/>
            </a:lvl3pPr>
            <a:lvl4pPr marL="578644" indent="0">
              <a:lnSpc>
                <a:spcPct val="100000"/>
              </a:lnSpc>
              <a:buNone/>
              <a:defRPr sz="591" spc="21" baseline="0"/>
            </a:lvl4pPr>
            <a:lvl5pPr marL="771525" indent="0">
              <a:lnSpc>
                <a:spcPct val="100000"/>
              </a:lnSpc>
              <a:buNone/>
              <a:defRPr sz="591" spc="21" baseline="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endParaRPr lang="en-GB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380"/>
            </a:lvl1pPr>
          </a:lstStyle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03189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US" noProof="0"/>
              <a:t>08.05.2025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0" r:id="rId3"/>
    <p:sldLayoutId id="2147483688" r:id="rId4"/>
    <p:sldLayoutId id="2147483694" r:id="rId5"/>
    <p:sldLayoutId id="2147483697" r:id="rId6"/>
    <p:sldLayoutId id="2147483673" r:id="rId7"/>
    <p:sldLayoutId id="2147483676" r:id="rId8"/>
    <p:sldLayoutId id="2147483672" r:id="rId9"/>
    <p:sldLayoutId id="2147483699" r:id="rId10"/>
    <p:sldLayoutId id="2147483671" r:id="rId11"/>
    <p:sldLayoutId id="2147483700" r:id="rId12"/>
    <p:sldLayoutId id="2147483679" r:id="rId13"/>
    <p:sldLayoutId id="2147483692" r:id="rId14"/>
    <p:sldLayoutId id="2147483681" r:id="rId15"/>
    <p:sldLayoutId id="2147483674" r:id="rId16"/>
    <p:sldLayoutId id="2147483675" r:id="rId17"/>
    <p:sldLayoutId id="2147483696" r:id="rId18"/>
    <p:sldLayoutId id="2147483677" r:id="rId19"/>
    <p:sldLayoutId id="2147483678" r:id="rId2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/>
  <p:txStyles>
    <p:titleStyle>
      <a:lvl1pPr algn="l" defTabSz="385763" rtl="0" eaLnBrk="1" latinLnBrk="0" hangingPunct="1">
        <a:lnSpc>
          <a:spcPct val="90000"/>
        </a:lnSpc>
        <a:spcBef>
          <a:spcPct val="0"/>
        </a:spcBef>
        <a:buNone/>
        <a:defRPr sz="1856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441" indent="-96441" algn="l" defTabSz="385763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181" kern="1200">
          <a:solidFill>
            <a:schemeClr val="tx1"/>
          </a:solidFill>
          <a:latin typeface="+mn-lt"/>
          <a:ea typeface="+mn-ea"/>
          <a:cs typeface="+mn-cs"/>
        </a:defRPr>
      </a:lvl1pPr>
      <a:lvl2pPr marL="289322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482204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844" kern="1200">
          <a:solidFill>
            <a:schemeClr val="tx1"/>
          </a:solidFill>
          <a:latin typeface="+mn-lt"/>
          <a:ea typeface="+mn-ea"/>
          <a:cs typeface="+mn-cs"/>
        </a:defRPr>
      </a:lvl3pPr>
      <a:lvl4pPr marL="675085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4pPr>
      <a:lvl5pPr marL="867966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5pPr>
      <a:lvl6pPr marL="1060847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253729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446610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639491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1pPr>
      <a:lvl2pPr marL="192881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2pPr>
      <a:lvl3pPr marL="385763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3pPr>
      <a:lvl4pPr marL="578644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4pPr>
      <a:lvl5pPr marL="771525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5pPr>
      <a:lvl6pPr marL="964406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157288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350169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543050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evate.in/?w=thermochemical-recycling-of-waste-plastics-by-pyrolysis-a-review-cc-bRqGmBtE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3334C56-DF56-0A0F-0260-D18CF90E0C62}"/>
              </a:ext>
            </a:extLst>
          </p:cNvPr>
          <p:cNvSpPr txBox="1"/>
          <p:nvPr/>
        </p:nvSpPr>
        <p:spPr>
          <a:xfrm>
            <a:off x="5181023" y="635843"/>
            <a:ext cx="40504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Pyrolysis of Plastics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8836EA-A6F4-8CE4-E7A2-2A1F0EFD6B31}"/>
              </a:ext>
            </a:extLst>
          </p:cNvPr>
          <p:cNvSpPr txBox="1"/>
          <p:nvPr/>
        </p:nvSpPr>
        <p:spPr>
          <a:xfrm>
            <a:off x="5741047" y="4421664"/>
            <a:ext cx="581637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Poorna Chandrasekar </a:t>
            </a:r>
            <a:r>
              <a:rPr lang="en-GB" sz="1500" dirty="0" err="1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Pedhiredla</a:t>
            </a: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b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Shubham Chandrakant Borkar</a:t>
            </a:r>
            <a:b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Arjun Babu Chandra </a:t>
            </a:r>
            <a:r>
              <a:rPr lang="en-GB" sz="1500" dirty="0" err="1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Mouleshwari</a:t>
            </a: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Surendra Babu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03BFFB-D8FB-CC66-7F43-B97CD6B09A8C}"/>
              </a:ext>
            </a:extLst>
          </p:cNvPr>
          <p:cNvSpPr txBox="1"/>
          <p:nvPr/>
        </p:nvSpPr>
        <p:spPr>
          <a:xfrm>
            <a:off x="5741047" y="2115138"/>
            <a:ext cx="566646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 Project:</a:t>
            </a:r>
          </a:p>
          <a:p>
            <a:r>
              <a:rPr lang="en-GB" sz="17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Visualisation of Process Engineering Application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27062C8-0521-4FEE-FB96-8439EC1E87AA}"/>
              </a:ext>
            </a:extLst>
          </p:cNvPr>
          <p:cNvSpPr txBox="1"/>
          <p:nvPr/>
        </p:nvSpPr>
        <p:spPr>
          <a:xfrm>
            <a:off x="5741047" y="3399206"/>
            <a:ext cx="349041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00" b="1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Project </a:t>
            </a:r>
            <a:r>
              <a:rPr lang="en-GB" sz="1700" b="1" dirty="0" err="1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Defense</a:t>
            </a:r>
            <a:endParaRPr lang="en-GB" sz="1700" b="1" dirty="0">
              <a:solidFill>
                <a:srgbClr val="091C53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6" name="Picture 2" descr="Otto von Guericke University Magdeburg">
            <a:extLst>
              <a:ext uri="{FF2B5EF4-FFF2-40B4-BE49-F238E27FC236}">
                <a16:creationId xmlns:a16="http://schemas.microsoft.com/office/drawing/2014/main" id="{C810D904-B05B-EF78-2F65-048D48C55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22" y="26419"/>
            <a:ext cx="219075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68410-BE8A-4C98-9C72-20D0A2A6A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10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C3558B0-6D8F-6C05-CE50-BD89B46176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fld id="{E0192EC8-8388-4AB4-A06B-74EEF2AA9FAC}" type="slidenum">
              <a:rPr lang="en-US" sz="1050" smtClean="0">
                <a:latin typeface="Verdana" panose="020B0604030504040204" pitchFamily="34" charset="0"/>
                <a:ea typeface="Verdana" panose="020B0604030504040204" pitchFamily="34" charset="0"/>
              </a:rPr>
              <a:t>10</a:t>
            </a:fld>
            <a:fld id="{3AC3DDC0-1BFB-4790-A960-4BC71498F9B5}" type="slidenum">
              <a:rPr lang="en-US" sz="1050" smtClean="0">
                <a:latin typeface="Verdana" panose="020B0604030504040204" pitchFamily="34" charset="0"/>
                <a:ea typeface="Verdana" panose="020B0604030504040204" pitchFamily="34" charset="0"/>
              </a:rPr>
              <a:t>10</a:t>
            </a:fld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CFD962-9753-9468-1269-DBE362F34985}"/>
              </a:ext>
            </a:extLst>
          </p:cNvPr>
          <p:cNvSpPr txBox="1"/>
          <p:nvPr/>
        </p:nvSpPr>
        <p:spPr>
          <a:xfrm>
            <a:off x="2101506" y="394767"/>
            <a:ext cx="79889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Motivation – Why This App Was Needed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9B70791-0E07-0D67-2BC2-4D20498BCF6F}"/>
              </a:ext>
            </a:extLst>
          </p:cNvPr>
          <p:cNvSpPr txBox="1"/>
          <p:nvPr/>
        </p:nvSpPr>
        <p:spPr>
          <a:xfrm>
            <a:off x="561661" y="1224675"/>
            <a:ext cx="5974049" cy="411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Traditional texts fail to convey the dynamic nature of plastic-to-fuel conversion.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Students struggle to visualize the invisible chemical transformations.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Static images can't depict real-time process changes.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Enhances comprehension through visual learning.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493E83-9C7B-D85F-DE51-5CE10DC6D8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231" y="1488071"/>
            <a:ext cx="5169108" cy="388185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59B03C-189F-C4E8-7D75-D4151F391441}"/>
              </a:ext>
            </a:extLst>
          </p:cNvPr>
          <p:cNvSpPr txBox="1"/>
          <p:nvPr/>
        </p:nvSpPr>
        <p:spPr>
          <a:xfrm>
            <a:off x="6461231" y="5666282"/>
            <a:ext cx="49762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sv-SE" sz="11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ChatGPT url: https://chat.openai.com.</a:t>
            </a:r>
            <a:endParaRPr lang="en-GB" sz="11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9CBFD-4563-A4A4-E05A-F89EE24FC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511306-396B-DE1C-77C7-914117E85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11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57D02E2-7085-B8A3-4437-B3644800AD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5ABD691-B8C5-3C95-6175-984B2845575D}"/>
              </a:ext>
            </a:extLst>
          </p:cNvPr>
          <p:cNvSpPr txBox="1"/>
          <p:nvPr/>
        </p:nvSpPr>
        <p:spPr>
          <a:xfrm>
            <a:off x="3045725" y="409334"/>
            <a:ext cx="6100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Application Objective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EF0B35C-ABF0-B7D7-606A-6CBEC8BA0199}"/>
              </a:ext>
            </a:extLst>
          </p:cNvPr>
          <p:cNvSpPr txBox="1"/>
          <p:nvPr/>
        </p:nvSpPr>
        <p:spPr>
          <a:xfrm>
            <a:off x="561661" y="1224675"/>
            <a:ext cx="5974049" cy="4460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Simulate plastic pyrolysis with educational accuracy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Enable intuitive understanding through 3D visuals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Translate invisible chemical steps into visible animations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Enhance process learning beyond static text or images</a:t>
            </a:r>
          </a:p>
        </p:txBody>
      </p:sp>
    </p:spTree>
    <p:extLst>
      <p:ext uri="{BB962C8B-B14F-4D97-AF65-F5344CB8AC3E}">
        <p14:creationId xmlns:p14="http://schemas.microsoft.com/office/powerpoint/2010/main" val="1622587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2A371-320F-BFC9-20D8-CD250D4F6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3ECD7B-833F-7F03-ED5F-0CC4B3F22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12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D9D614C-1F8E-2EA1-C67B-EECE04F8A0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3FA644C-0C78-084E-A121-5DB91C69E908}"/>
              </a:ext>
            </a:extLst>
          </p:cNvPr>
          <p:cNvSpPr txBox="1"/>
          <p:nvPr/>
        </p:nvSpPr>
        <p:spPr>
          <a:xfrm>
            <a:off x="3045725" y="409334"/>
            <a:ext cx="6100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Key Concepts Visualized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A6A11AC-10CA-9D6C-52CC-16CAF0E2A6FB}"/>
              </a:ext>
            </a:extLst>
          </p:cNvPr>
          <p:cNvSpPr txBox="1"/>
          <p:nvPr/>
        </p:nvSpPr>
        <p:spPr>
          <a:xfrm>
            <a:off x="561661" y="1224675"/>
            <a:ext cx="5974049" cy="4460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Plastic feed and thermal decomposition effects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Screw-based material movement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Gases generation and flow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Greenboard explanations</a:t>
            </a:r>
          </a:p>
        </p:txBody>
      </p:sp>
    </p:spTree>
    <p:extLst>
      <p:ext uri="{BB962C8B-B14F-4D97-AF65-F5344CB8AC3E}">
        <p14:creationId xmlns:p14="http://schemas.microsoft.com/office/powerpoint/2010/main" val="3536262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6B2BC-FD16-0C22-62D5-8A04C852B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13E6C4-7430-445D-479D-9EEF50A19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13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E6496CD-16F9-113F-0F2A-7359F8CC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A699E4C-0F66-020A-A32A-A3C5D42A26DF}"/>
              </a:ext>
            </a:extLst>
          </p:cNvPr>
          <p:cNvSpPr txBox="1"/>
          <p:nvPr/>
        </p:nvSpPr>
        <p:spPr>
          <a:xfrm>
            <a:off x="3045725" y="409334"/>
            <a:ext cx="6100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User Experience Goals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5DA70BD-E7FF-0C73-3BC9-8774B13FF2CF}"/>
              </a:ext>
            </a:extLst>
          </p:cNvPr>
          <p:cNvSpPr txBox="1"/>
          <p:nvPr/>
        </p:nvSpPr>
        <p:spPr>
          <a:xfrm>
            <a:off x="561661" y="1224675"/>
            <a:ext cx="5974049" cy="4460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Clear 3D layout and visualisation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Step-by-step process animation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Real-time synced textual guidance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Interactive Buttons: Start, Back, Restart</a:t>
            </a:r>
          </a:p>
        </p:txBody>
      </p:sp>
    </p:spTree>
    <p:extLst>
      <p:ext uri="{BB962C8B-B14F-4D97-AF65-F5344CB8AC3E}">
        <p14:creationId xmlns:p14="http://schemas.microsoft.com/office/powerpoint/2010/main" val="3839297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DBFADF-76E5-B70C-2910-E5DEAEDC5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AD0DCD-EB8E-364F-38C9-3EFE2BB5B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14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1B3BF01-068B-F725-E33A-679A15E9CC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116F535-B84F-DB35-587A-1C6545343749}"/>
              </a:ext>
            </a:extLst>
          </p:cNvPr>
          <p:cNvSpPr txBox="1"/>
          <p:nvPr/>
        </p:nvSpPr>
        <p:spPr>
          <a:xfrm>
            <a:off x="3045725" y="409334"/>
            <a:ext cx="6100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Implementation Tools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CD528D5-4EFD-CFA6-AA06-5FC71175BE99}"/>
              </a:ext>
            </a:extLst>
          </p:cNvPr>
          <p:cNvSpPr txBox="1"/>
          <p:nvPr/>
        </p:nvSpPr>
        <p:spPr>
          <a:xfrm>
            <a:off x="561661" y="1224675"/>
            <a:ext cx="5974049" cy="330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Blender for detailed 3D models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Developed in Unity, targeting Windows platforms 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C# scripting for interactivity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E9D294-E2BC-5F9D-ABD1-AA2D0B947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01165"/>
            <a:ext cx="5731510" cy="345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24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C32F99-63EC-0CF4-C5D9-810E0F991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8CE189-5BC2-F55E-416F-7E2A42502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15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38CDEC9-D697-692F-D311-4BF92FC669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70AC22B-91EF-F22A-F652-17660279CE58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Game Engine and Core Features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6ABBF42-06B2-9533-0899-F9E93A3EA55E}"/>
              </a:ext>
            </a:extLst>
          </p:cNvPr>
          <p:cNvSpPr txBox="1"/>
          <p:nvPr/>
        </p:nvSpPr>
        <p:spPr>
          <a:xfrm>
            <a:off x="561661" y="1224675"/>
            <a:ext cx="6383088" cy="4460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Particle systems simulate gas flow and plastic decomposition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Physics system enables realistic movement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Box and mesh colliders control particle containment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Canvas system manages GUI: images, text, and buttons</a:t>
            </a:r>
          </a:p>
        </p:txBody>
      </p:sp>
    </p:spTree>
    <p:extLst>
      <p:ext uri="{BB962C8B-B14F-4D97-AF65-F5344CB8AC3E}">
        <p14:creationId xmlns:p14="http://schemas.microsoft.com/office/powerpoint/2010/main" val="1399806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6BAB5-9922-913A-C10C-3B31CE2AE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7B79C-F724-2D5E-C3FE-FE4789CCD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16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D07D7D-2207-AC2E-D14C-F6A2CE51D6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522E192-915C-6950-6CA2-6C8AFAFC95E0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App Navigation and Layout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ED70B4B-6D1E-1FE4-C79D-51ADDA5862C0}"/>
              </a:ext>
            </a:extLst>
          </p:cNvPr>
          <p:cNvSpPr txBox="1"/>
          <p:nvPr/>
        </p:nvSpPr>
        <p:spPr>
          <a:xfrm>
            <a:off x="561661" y="1224675"/>
            <a:ext cx="6383088" cy="4290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Home Scene with main menu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Credits Scene with team display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Process Animation Scene as core feature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○ Reactor placed centrally in layout</a:t>
            </a:r>
          </a:p>
          <a:p>
            <a:pPr>
              <a:lnSpc>
                <a:spcPct val="200000"/>
              </a:lnSpc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○ Greenboard for process updates</a:t>
            </a:r>
          </a:p>
        </p:txBody>
      </p:sp>
      <p:pic>
        <p:nvPicPr>
          <p:cNvPr id="2" name="Picture 1" descr="A screenshot of a computer game&#10;&#10;AI-generated content may be incorrect.">
            <a:extLst>
              <a:ext uri="{FF2B5EF4-FFF2-40B4-BE49-F238E27FC236}">
                <a16:creationId xmlns:a16="http://schemas.microsoft.com/office/drawing/2014/main" id="{4CD1E723-7FE3-8126-33C6-0FB436AFFF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1846" y="1853712"/>
            <a:ext cx="5731510" cy="35826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6354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2651D-6B70-C05B-B1FA-7798E1FC0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7B6236-1B45-0065-899F-05EEEB635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17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53E7664-B44A-F743-8496-81284833BA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1417470-53D7-099D-B313-D37193326C58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App Navigation and Layout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BFF538D-BC84-9E68-C563-C233B00499FD}"/>
              </a:ext>
            </a:extLst>
          </p:cNvPr>
          <p:cNvSpPr txBox="1"/>
          <p:nvPr/>
        </p:nvSpPr>
        <p:spPr>
          <a:xfrm>
            <a:off x="561661" y="1224675"/>
            <a:ext cx="6383088" cy="4290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Home Scene with main menu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Credits Scene with team display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Process Animation Scene as core feature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○ Reactor placed centrally in layout</a:t>
            </a:r>
          </a:p>
          <a:p>
            <a:pPr>
              <a:lnSpc>
                <a:spcPct val="200000"/>
              </a:lnSpc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○ Greenboard for process updates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BECF80-3C60-06B7-E8CD-3F4BC7DEA3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5883902" y="1853712"/>
            <a:ext cx="5727397" cy="35826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0386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CBC55-563B-7940-7FE2-FBBDBAEAD8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7CDD60-C0D0-D005-0E5B-08AEE92A2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18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B1C373A-B46E-EF34-650D-2F6EC6A818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0BECD2A-4927-5DBA-6517-038881FFE4A0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App Navigation and Layout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8177F6D-7D46-9319-41F7-FBF6A7798CFA}"/>
              </a:ext>
            </a:extLst>
          </p:cNvPr>
          <p:cNvSpPr txBox="1"/>
          <p:nvPr/>
        </p:nvSpPr>
        <p:spPr>
          <a:xfrm>
            <a:off x="561661" y="1224675"/>
            <a:ext cx="6383088" cy="4290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Home Scene with main menu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Credits Scene with team display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Process Animation Scene as core feature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○ Reactor placed centrally in layout</a:t>
            </a:r>
          </a:p>
          <a:p>
            <a:pPr>
              <a:lnSpc>
                <a:spcPct val="200000"/>
              </a:lnSpc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○ Greenboard for process updates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2DC549-4A1E-E8EF-2C31-E33F52EAA9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5883902" y="1853712"/>
            <a:ext cx="5727397" cy="35826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1937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E4AA5-FE55-A765-B37A-7E3D6C305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AC9277-F3F7-2BCA-39A3-213F7E678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19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DC9B6FA-C9AC-2217-199B-35183E3077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19BD23C-5A87-7A9B-8634-303C0F042FE5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Process Animation Scene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F964BC4-D399-5E78-78AE-982C6138E0B5}"/>
              </a:ext>
            </a:extLst>
          </p:cNvPr>
          <p:cNvSpPr txBox="1"/>
          <p:nvPr/>
        </p:nvSpPr>
        <p:spPr>
          <a:xfrm>
            <a:off x="561661" y="1224675"/>
            <a:ext cx="6383088" cy="4518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Plastics and Nitrogen gas are fed through the inlet pipe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Yellow-to-red gas colour change for heat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Plastic particles shrink and vanish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Open outlet simulates real gas flow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Text appears in sync with each step</a:t>
            </a:r>
          </a:p>
        </p:txBody>
      </p:sp>
      <p:pic>
        <p:nvPicPr>
          <p:cNvPr id="2" name="Picture 1" descr="A drawing of a machine with a red flame&#10;&#10;AI-generated content may be incorrect.">
            <a:extLst>
              <a:ext uri="{FF2B5EF4-FFF2-40B4-BE49-F238E27FC236}">
                <a16:creationId xmlns:a16="http://schemas.microsoft.com/office/drawing/2014/main" id="{F84C0BF8-7189-5DE8-253D-D3484428C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269" y="2160672"/>
            <a:ext cx="5731510" cy="358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27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0">
            <a:extLst>
              <a:ext uri="{FF2B5EF4-FFF2-40B4-BE49-F238E27FC236}">
                <a16:creationId xmlns:a16="http://schemas.microsoft.com/office/drawing/2014/main" id="{1AE1F80F-3990-53AD-D911-30D8F70A9DAC}"/>
              </a:ext>
            </a:extLst>
          </p:cNvPr>
          <p:cNvSpPr/>
          <p:nvPr/>
        </p:nvSpPr>
        <p:spPr>
          <a:xfrm>
            <a:off x="464606" y="772988"/>
            <a:ext cx="58121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GB" sz="3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Introduction </a:t>
            </a:r>
            <a:endParaRPr lang="en-US" sz="3200" dirty="0"/>
          </a:p>
        </p:txBody>
      </p:sp>
      <p:sp>
        <p:nvSpPr>
          <p:cNvPr id="18" name="Text 1">
            <a:extLst>
              <a:ext uri="{FF2B5EF4-FFF2-40B4-BE49-F238E27FC236}">
                <a16:creationId xmlns:a16="http://schemas.microsoft.com/office/drawing/2014/main" id="{95E12106-4497-B14F-FFBA-A400D08B6A95}"/>
              </a:ext>
            </a:extLst>
          </p:cNvPr>
          <p:cNvSpPr/>
          <p:nvPr/>
        </p:nvSpPr>
        <p:spPr>
          <a:xfrm>
            <a:off x="464607" y="2071318"/>
            <a:ext cx="67134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Plastic waste pyrolysis is a thermochemical process that converts plastic polymers into valuable hydrocarbons in an oxygen-free environment.</a:t>
            </a:r>
            <a:endParaRPr lang="en-US" sz="1750" dirty="0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94EFCBBF-5AA7-C54C-5F67-500AE3E454D2}"/>
              </a:ext>
            </a:extLst>
          </p:cNvPr>
          <p:cNvSpPr/>
          <p:nvPr/>
        </p:nvSpPr>
        <p:spPr>
          <a:xfrm>
            <a:off x="464607" y="3261384"/>
            <a:ext cx="67134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presentation highlights the key chemical engineering principles involved, including reactor design, reaction chemistry, mass and energy balances, and process control.</a:t>
            </a:r>
            <a:endParaRPr lang="en-US" sz="1750" dirty="0"/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8337595A-C2C6-EBC8-D3E6-58CABBD816E3}"/>
              </a:ext>
            </a:extLst>
          </p:cNvPr>
          <p:cNvSpPr/>
          <p:nvPr/>
        </p:nvSpPr>
        <p:spPr>
          <a:xfrm>
            <a:off x="464606" y="4451450"/>
            <a:ext cx="67134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Mastery of these fundamentals is crucial for optimizing the conversion of plastic waste into fuels and chemical feedstocks, advancing sustainable waste management and energy recovery.</a:t>
            </a:r>
            <a:endParaRPr lang="en-US" sz="1750" dirty="0"/>
          </a:p>
        </p:txBody>
      </p:sp>
      <p:sp>
        <p:nvSpPr>
          <p:cNvPr id="24" name="Date Placeholder 23">
            <a:extLst>
              <a:ext uri="{FF2B5EF4-FFF2-40B4-BE49-F238E27FC236}">
                <a16:creationId xmlns:a16="http://schemas.microsoft.com/office/drawing/2014/main" id="{183BAB63-0102-B69A-4395-A38258409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just" rtl="0"/>
            <a:r>
              <a:rPr lang="en-US" sz="1400" noProof="0" dirty="0">
                <a:solidFill>
                  <a:schemeClr val="tx1"/>
                </a:solidFill>
              </a:rPr>
              <a:t>08.05.2025</a:t>
            </a:r>
            <a:endParaRPr lang="en-GB" sz="1400" noProof="0" dirty="0">
              <a:solidFill>
                <a:schemeClr val="tx1"/>
              </a:solidFill>
            </a:endParaRP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29172620-8277-96C0-BC92-56E14D1E3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r>
              <a:rPr lang="en-GB" sz="1400" noProof="0" dirty="0">
                <a:solidFill>
                  <a:schemeClr val="tx1"/>
                </a:solidFill>
              </a:rPr>
              <a:t>2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D123085-FE32-27D0-C4A6-8A0B8F2F3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361930" y="2434221"/>
            <a:ext cx="4471158" cy="198955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89B2DBB-9089-3D68-DC3A-BC7A8B2B8509}"/>
              </a:ext>
            </a:extLst>
          </p:cNvPr>
          <p:cNvSpPr txBox="1"/>
          <p:nvPr/>
        </p:nvSpPr>
        <p:spPr>
          <a:xfrm>
            <a:off x="8309300" y="4631806"/>
            <a:ext cx="274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Source: https://www.elevate.in</a:t>
            </a:r>
          </a:p>
        </p:txBody>
      </p:sp>
    </p:spTree>
    <p:extLst>
      <p:ext uri="{BB962C8B-B14F-4D97-AF65-F5344CB8AC3E}">
        <p14:creationId xmlns:p14="http://schemas.microsoft.com/office/powerpoint/2010/main" val="1105264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E9496A-05E7-459E-A045-4B85DC867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80A84A-CE39-EFD6-0960-873D6F147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20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1C99532-8863-F2C4-379E-718A9CE79B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D809D75-710F-B95B-B263-21B2C0902E82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Project Challenges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ABE3459-739C-96A7-A55D-61E285D81491}"/>
              </a:ext>
            </a:extLst>
          </p:cNvPr>
          <p:cNvSpPr txBox="1"/>
          <p:nvPr/>
        </p:nvSpPr>
        <p:spPr>
          <a:xfrm>
            <a:off x="561661" y="1224675"/>
            <a:ext cx="6383088" cy="4518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Difficult Screw Conveyor modelling in Blender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Semi-transparent reactor material setup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Precise camera placement for correct 3D projection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Gas particles flickering under default pipeline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Particle containment required complex hidden colliders</a:t>
            </a:r>
          </a:p>
        </p:txBody>
      </p:sp>
      <p:pic>
        <p:nvPicPr>
          <p:cNvPr id="2" name="Picture 1" descr="A purple spiraling object with lines and dots&#10;&#10;AI-generated content may be incorrect.">
            <a:extLst>
              <a:ext uri="{FF2B5EF4-FFF2-40B4-BE49-F238E27FC236}">
                <a16:creationId xmlns:a16="http://schemas.microsoft.com/office/drawing/2014/main" id="{63977FAF-2F14-C6A2-03B3-0888755CE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269" y="2234565"/>
            <a:ext cx="5731510" cy="238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76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9FACF-7592-DFB4-6EF7-EEC729ABD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44C6CA-A4D3-2BEE-F91E-E335D4C4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21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321F8C6-C791-DAE2-C6B2-910036C184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394B9A8-C2F0-CE7A-B0C4-D096908076AF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Highlights &amp; Achievements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E426913-9D1A-EC34-D201-EEBF3EA0C1FB}"/>
              </a:ext>
            </a:extLst>
          </p:cNvPr>
          <p:cNvSpPr txBox="1"/>
          <p:nvPr/>
        </p:nvSpPr>
        <p:spPr>
          <a:xfrm>
            <a:off x="141937" y="1169984"/>
            <a:ext cx="6383088" cy="4518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Scientific accuracy from real reactor specs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High gas emission rate at inlet enhances simulation realism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Simulating realistic gas turbulence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Gradual gas colour change with temperature</a:t>
            </a:r>
          </a:p>
          <a:p>
            <a:pPr marL="285750" indent="-285750">
              <a:lnSpc>
                <a:spcPct val="4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Continuous expulsion of outlet gases</a:t>
            </a:r>
          </a:p>
        </p:txBody>
      </p:sp>
      <p:pic>
        <p:nvPicPr>
          <p:cNvPr id="2" name="Picture 1" descr="A drawing of a machine with a red flame&#10;&#10;AI-generated content may be incorrect.">
            <a:extLst>
              <a:ext uri="{FF2B5EF4-FFF2-40B4-BE49-F238E27FC236}">
                <a16:creationId xmlns:a16="http://schemas.microsoft.com/office/drawing/2014/main" id="{43B9724B-6072-FE54-AD74-6C63A34C0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553" y="1862928"/>
            <a:ext cx="5731510" cy="358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9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DC81C-F10E-EE2D-A0A5-DEEDB9EC2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E9D6D9-316A-767D-64A8-EE9D88B4C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22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5406160-C420-E366-03EE-E07348A4A4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59E51F9-AE3C-BC69-C670-E6EA54200621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Highlights &amp; Achievements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821998A-D824-0CE9-E89F-3C2E90263460}"/>
              </a:ext>
            </a:extLst>
          </p:cNvPr>
          <p:cNvSpPr txBox="1"/>
          <p:nvPr/>
        </p:nvSpPr>
        <p:spPr>
          <a:xfrm>
            <a:off x="141937" y="1169984"/>
            <a:ext cx="6383088" cy="4806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Plastic particles shrink and disappear to represent chemical conversion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Gas dilution is shown by visibly decreasing density near reactor outlet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Synchronized greenboard text and animation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Auto screw control based on animation progress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Fully responsive across screen sizes</a:t>
            </a:r>
          </a:p>
        </p:txBody>
      </p:sp>
      <p:pic>
        <p:nvPicPr>
          <p:cNvPr id="3" name="Picture 2" descr="A drawing of a machine with a red flame&#10;&#10;AI-generated content may be incorrect.">
            <a:extLst>
              <a:ext uri="{FF2B5EF4-FFF2-40B4-BE49-F238E27FC236}">
                <a16:creationId xmlns:a16="http://schemas.microsoft.com/office/drawing/2014/main" id="{842A8DCD-26C4-7A6F-F8AD-A68684FC7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269" y="2105981"/>
            <a:ext cx="5731510" cy="358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876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5D63C-7FF5-9106-40A3-BF8F47368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71D8A4-3F14-DF14-5BFD-4A38C999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23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88B32A4-8953-D15B-A09E-1ABB42B2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4E5A84C-026B-509F-8106-CA32ABC0F9CC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Future Work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9B543E1-E4F5-09FF-EF80-0F5002BAA572}"/>
              </a:ext>
            </a:extLst>
          </p:cNvPr>
          <p:cNvSpPr txBox="1"/>
          <p:nvPr/>
        </p:nvSpPr>
        <p:spPr>
          <a:xfrm>
            <a:off x="771525" y="1559728"/>
            <a:ext cx="6383088" cy="330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Add 3D models for catalyst &amp; fuel systems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Display live graphs (temp vs. product yield)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Simulate heat transfer dynamically</a:t>
            </a:r>
          </a:p>
        </p:txBody>
      </p:sp>
    </p:spTree>
    <p:extLst>
      <p:ext uri="{BB962C8B-B14F-4D97-AF65-F5344CB8AC3E}">
        <p14:creationId xmlns:p14="http://schemas.microsoft.com/office/powerpoint/2010/main" val="3045039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0B2F1-BF1A-FD05-36A8-EACDE6F9F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F21327-8C34-0C7A-C9DA-5D4AE4C1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24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A9FA100-9213-F335-DCC7-C22C233595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8EAC316-7211-8288-5A62-0B4AC82A1EAD}"/>
              </a:ext>
            </a:extLst>
          </p:cNvPr>
          <p:cNvSpPr txBox="1"/>
          <p:nvPr/>
        </p:nvSpPr>
        <p:spPr>
          <a:xfrm>
            <a:off x="3045725" y="409334"/>
            <a:ext cx="6383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03F6F4E-53EA-FE57-DB12-F40238F2C96D}"/>
              </a:ext>
            </a:extLst>
          </p:cNvPr>
          <p:cNvSpPr txBox="1"/>
          <p:nvPr/>
        </p:nvSpPr>
        <p:spPr>
          <a:xfrm>
            <a:off x="834207" y="1198838"/>
            <a:ext cx="6383088" cy="4460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App successfully simulates plastic pyrolysis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Combines modelling, animation and scripting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Provides real-world accurate, intuitive visual learning</a:t>
            </a:r>
          </a:p>
          <a:p>
            <a:pPr marL="285750" indent="-285750">
              <a:lnSpc>
                <a:spcPct val="500000"/>
              </a:lnSpc>
              <a:buFont typeface="Wingdings" panose="05000000000000000000" pitchFamily="2" charset="2"/>
              <a:buChar char="Ø"/>
            </a:pPr>
            <a:r>
              <a:rPr lang="en-GB" sz="1500" dirty="0">
                <a:solidFill>
                  <a:srgbClr val="091C53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This help users understand the process comprehensively </a:t>
            </a:r>
          </a:p>
        </p:txBody>
      </p:sp>
    </p:spTree>
    <p:extLst>
      <p:ext uri="{BB962C8B-B14F-4D97-AF65-F5344CB8AC3E}">
        <p14:creationId xmlns:p14="http://schemas.microsoft.com/office/powerpoint/2010/main" val="1705421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239B3-9093-035C-1311-C7EC71CFD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77E6CE-0694-A0B7-B9F2-D77A12259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712" y="6664591"/>
            <a:ext cx="1157288" cy="154037"/>
          </a:xfrm>
        </p:spPr>
        <p:txBody>
          <a:bodyPr rtlCol="0"/>
          <a:lstStyle/>
          <a:p>
            <a:pPr rtl="0"/>
            <a:fld id="{B5CEABB6-07DC-46E8-9B57-56EC44A396E5}" type="slidenum">
              <a:rPr lang="en-GB" sz="1050">
                <a:latin typeface="Verdana" panose="020B0604030504040204" pitchFamily="34" charset="0"/>
                <a:ea typeface="Verdana" panose="020B0604030504040204" pitchFamily="34" charset="0"/>
              </a:rPr>
              <a:pPr rtl="0"/>
              <a:t>3</a:t>
            </a:fld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481149D-64B8-AD2B-B797-2C44045F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84156"/>
            <a:ext cx="1543050" cy="273844"/>
          </a:xfrm>
        </p:spPr>
        <p:txBody>
          <a:bodyPr/>
          <a:lstStyle/>
          <a:p>
            <a:pPr rtl="0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</a:rPr>
              <a:t>08.05.2025</a:t>
            </a:r>
            <a:endParaRPr lang="en-GB" sz="105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16DDE3F-7B12-B633-932E-70B09F1D83F9}"/>
              </a:ext>
            </a:extLst>
          </p:cNvPr>
          <p:cNvSpPr txBox="1"/>
          <p:nvPr/>
        </p:nvSpPr>
        <p:spPr>
          <a:xfrm>
            <a:off x="561660" y="627386"/>
            <a:ext cx="76229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</a:rPr>
              <a:t>Why Choose Plastic Waste Pyrolysis?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DD4675A-A6A7-D37D-4125-D5CA5586176F}"/>
              </a:ext>
            </a:extLst>
          </p:cNvPr>
          <p:cNvSpPr txBox="1"/>
          <p:nvPr/>
        </p:nvSpPr>
        <p:spPr>
          <a:xfrm>
            <a:off x="561661" y="1425842"/>
            <a:ext cx="5985443" cy="43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Advantages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 </a:t>
            </a: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Over Other Recycling Methods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700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Handles non-recyclable plastics effectively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Produces high-energy fuels and chemical feedstocks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Reduces landfill dependency and environmental harm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Lower energy demand compared to incineration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1750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</a:endParaRPr>
          </a:p>
          <a:p>
            <a:pPr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Usage</a:t>
            </a:r>
          </a:p>
          <a:p>
            <a:pPr>
              <a:buNone/>
            </a:pPr>
            <a:endParaRPr lang="en-US" sz="700" b="1" dirty="0">
              <a:solidFill>
                <a:srgbClr val="1E3063"/>
              </a:solidFill>
              <a:latin typeface="Instrument Sans Medium" pitchFamily="34" charset="0"/>
              <a:ea typeface="Instrument Sans Medium" pitchFamily="34" charset="-122"/>
            </a:endParaRPr>
          </a:p>
          <a:p>
            <a:pPr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Converts plastic waste into fuels and chemicals, reducing landfill burden and promoting a circular economy.</a:t>
            </a:r>
          </a:p>
          <a:p>
            <a:pPr lvl="1"/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1. Viable Solution</a:t>
            </a:r>
          </a:p>
          <a:p>
            <a:pPr lvl="1"/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Addresses plastic pollution and resource depletion.</a:t>
            </a:r>
          </a:p>
          <a:p>
            <a:pPr lvl="1"/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2. Environmental Benefits</a:t>
            </a:r>
          </a:p>
          <a:p>
            <a:pPr lvl="1"/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Transforms waste into useful products.</a:t>
            </a:r>
          </a:p>
          <a:p>
            <a:pPr lvl="1"/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3. Economic Advantages</a:t>
            </a:r>
          </a:p>
          <a:p>
            <a:pPr lvl="1"/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</a:rPr>
              <a:t>Contributes to sustainability and economic value.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8E7A97-56C9-9AE6-6C05-662D56F70500}"/>
              </a:ext>
            </a:extLst>
          </p:cNvPr>
          <p:cNvSpPr txBox="1"/>
          <p:nvPr/>
        </p:nvSpPr>
        <p:spPr>
          <a:xfrm>
            <a:off x="7991854" y="4977542"/>
            <a:ext cx="2630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 : https://cyplasticrecycling.com/</a:t>
            </a:r>
          </a:p>
        </p:txBody>
      </p:sp>
      <p:pic>
        <p:nvPicPr>
          <p:cNvPr id="1026" name="Picture 2" descr="LDPE Plastic Recycling Company &amp; Manufacturer - CY Group">
            <a:extLst>
              <a:ext uri="{FF2B5EF4-FFF2-40B4-BE49-F238E27FC236}">
                <a16:creationId xmlns:a16="http://schemas.microsoft.com/office/drawing/2014/main" id="{1228D6E4-F0D7-310B-6518-0C1D9521E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464" y="1660776"/>
            <a:ext cx="4008120" cy="3235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623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0">
            <a:extLst>
              <a:ext uri="{FF2B5EF4-FFF2-40B4-BE49-F238E27FC236}">
                <a16:creationId xmlns:a16="http://schemas.microsoft.com/office/drawing/2014/main" id="{D1C8FB84-7F12-9C8B-AB21-335142D7E68A}"/>
              </a:ext>
            </a:extLst>
          </p:cNvPr>
          <p:cNvSpPr/>
          <p:nvPr/>
        </p:nvSpPr>
        <p:spPr>
          <a:xfrm>
            <a:off x="715874" y="749032"/>
            <a:ext cx="10930421" cy="863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US" sz="3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Pyrolysis Fundamentals and Feedstock Preparation</a:t>
            </a:r>
            <a:endParaRPr lang="en-US" sz="3200" dirty="0"/>
          </a:p>
        </p:txBody>
      </p:sp>
      <p:sp>
        <p:nvSpPr>
          <p:cNvPr id="18" name="Shape 1">
            <a:extLst>
              <a:ext uri="{FF2B5EF4-FFF2-40B4-BE49-F238E27FC236}">
                <a16:creationId xmlns:a16="http://schemas.microsoft.com/office/drawing/2014/main" id="{AF0138FC-F0BA-51CC-7D37-5345555929E4}"/>
              </a:ext>
            </a:extLst>
          </p:cNvPr>
          <p:cNvSpPr/>
          <p:nvPr/>
        </p:nvSpPr>
        <p:spPr>
          <a:xfrm>
            <a:off x="345733" y="2503813"/>
            <a:ext cx="427655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395AEA5D-41C8-DC68-20E6-5D65E5089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804" y="2546318"/>
            <a:ext cx="285070" cy="425291"/>
          </a:xfrm>
          <a:prstGeom prst="rect">
            <a:avLst/>
          </a:prstGeom>
        </p:spPr>
      </p:pic>
      <p:sp>
        <p:nvSpPr>
          <p:cNvPr id="20" name="Text 2">
            <a:extLst>
              <a:ext uri="{FF2B5EF4-FFF2-40B4-BE49-F238E27FC236}">
                <a16:creationId xmlns:a16="http://schemas.microsoft.com/office/drawing/2014/main" id="{83A59B79-EE9E-83B2-BC8F-F713858BDB51}"/>
              </a:ext>
            </a:extLst>
          </p:cNvPr>
          <p:cNvSpPr/>
          <p:nvPr/>
        </p:nvSpPr>
        <p:spPr>
          <a:xfrm>
            <a:off x="1082851" y="2581680"/>
            <a:ext cx="23760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Pyrolysis Process</a:t>
            </a:r>
            <a:endParaRPr lang="en-US" sz="2200" dirty="0"/>
          </a:p>
        </p:txBody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604AD6A7-19DD-0E0C-4FFF-86CBEA9B09FF}"/>
              </a:ext>
            </a:extLst>
          </p:cNvPr>
          <p:cNvSpPr/>
          <p:nvPr/>
        </p:nvSpPr>
        <p:spPr>
          <a:xfrm>
            <a:off x="1082850" y="3072098"/>
            <a:ext cx="286735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Thermochemical breakdown of plastics at 300–900°C without oxygen, converting polymers into smaller hydrocarbons via cracking and other reactions.</a:t>
            </a:r>
            <a:endParaRPr lang="en-US" sz="1750" dirty="0"/>
          </a:p>
        </p:txBody>
      </p:sp>
      <p:sp>
        <p:nvSpPr>
          <p:cNvPr id="22" name="Shape 4">
            <a:extLst>
              <a:ext uri="{FF2B5EF4-FFF2-40B4-BE49-F238E27FC236}">
                <a16:creationId xmlns:a16="http://schemas.microsoft.com/office/drawing/2014/main" id="{C89BB954-9798-B65A-65E0-2F8166993275}"/>
              </a:ext>
            </a:extLst>
          </p:cNvPr>
          <p:cNvSpPr/>
          <p:nvPr/>
        </p:nvSpPr>
        <p:spPr>
          <a:xfrm>
            <a:off x="4211764" y="2503813"/>
            <a:ext cx="427655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D578AA0A-8F1B-E800-B849-7EDEB69B1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835" y="2546318"/>
            <a:ext cx="285070" cy="425291"/>
          </a:xfrm>
          <a:prstGeom prst="rect">
            <a:avLst/>
          </a:prstGeom>
        </p:spPr>
      </p:pic>
      <p:sp>
        <p:nvSpPr>
          <p:cNvPr id="24" name="Text 5">
            <a:extLst>
              <a:ext uri="{FF2B5EF4-FFF2-40B4-BE49-F238E27FC236}">
                <a16:creationId xmlns:a16="http://schemas.microsoft.com/office/drawing/2014/main" id="{F3208FED-B869-5195-2C14-5FD38B4C4BE4}"/>
              </a:ext>
            </a:extLst>
          </p:cNvPr>
          <p:cNvSpPr/>
          <p:nvPr/>
        </p:nvSpPr>
        <p:spPr>
          <a:xfrm>
            <a:off x="4948880" y="2581680"/>
            <a:ext cx="25405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Feedstock Preparation</a:t>
            </a:r>
            <a:endParaRPr lang="en-US" sz="2200" dirty="0"/>
          </a:p>
        </p:txBody>
      </p:sp>
      <p:sp>
        <p:nvSpPr>
          <p:cNvPr id="25" name="Text 6">
            <a:extLst>
              <a:ext uri="{FF2B5EF4-FFF2-40B4-BE49-F238E27FC236}">
                <a16:creationId xmlns:a16="http://schemas.microsoft.com/office/drawing/2014/main" id="{229B22A5-5247-6863-892C-B181114C7A5D}"/>
              </a:ext>
            </a:extLst>
          </p:cNvPr>
          <p:cNvSpPr/>
          <p:nvPr/>
        </p:nvSpPr>
        <p:spPr>
          <a:xfrm>
            <a:off x="4948880" y="3072098"/>
            <a:ext cx="286735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Plastics are sorted, cleaned, and shredded to ≤20 mm for efficient heating. Typical materials: LDPE, HDPE, PP, PS.</a:t>
            </a:r>
            <a:endParaRPr lang="en-US" sz="1750" dirty="0"/>
          </a:p>
        </p:txBody>
      </p:sp>
      <p:sp>
        <p:nvSpPr>
          <p:cNvPr id="26" name="Shape 7">
            <a:extLst>
              <a:ext uri="{FF2B5EF4-FFF2-40B4-BE49-F238E27FC236}">
                <a16:creationId xmlns:a16="http://schemas.microsoft.com/office/drawing/2014/main" id="{FDFD7434-F66F-38B1-3907-3E6BAFB8ED07}"/>
              </a:ext>
            </a:extLst>
          </p:cNvPr>
          <p:cNvSpPr/>
          <p:nvPr/>
        </p:nvSpPr>
        <p:spPr>
          <a:xfrm>
            <a:off x="8196666" y="2503813"/>
            <a:ext cx="427655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27" name="Image 2" descr="preencoded.png">
            <a:extLst>
              <a:ext uri="{FF2B5EF4-FFF2-40B4-BE49-F238E27FC236}">
                <a16:creationId xmlns:a16="http://schemas.microsoft.com/office/drawing/2014/main" id="{C140BF6F-B026-79DF-2FE6-1494B9ED1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1737" y="2546318"/>
            <a:ext cx="285070" cy="425291"/>
          </a:xfrm>
          <a:prstGeom prst="rect">
            <a:avLst/>
          </a:prstGeom>
        </p:spPr>
      </p:pic>
      <p:sp>
        <p:nvSpPr>
          <p:cNvPr id="28" name="Text 8">
            <a:extLst>
              <a:ext uri="{FF2B5EF4-FFF2-40B4-BE49-F238E27FC236}">
                <a16:creationId xmlns:a16="http://schemas.microsoft.com/office/drawing/2014/main" id="{828BA216-CAF9-339F-9FF6-CE8241BF3ED0}"/>
              </a:ext>
            </a:extLst>
          </p:cNvPr>
          <p:cNvSpPr/>
          <p:nvPr/>
        </p:nvSpPr>
        <p:spPr>
          <a:xfrm>
            <a:off x="8933784" y="2581680"/>
            <a:ext cx="23760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Parameters</a:t>
            </a:r>
            <a:endParaRPr lang="en-US" sz="2200" dirty="0"/>
          </a:p>
        </p:txBody>
      </p:sp>
      <p:sp>
        <p:nvSpPr>
          <p:cNvPr id="29" name="Text 9">
            <a:extLst>
              <a:ext uri="{FF2B5EF4-FFF2-40B4-BE49-F238E27FC236}">
                <a16:creationId xmlns:a16="http://schemas.microsoft.com/office/drawing/2014/main" id="{ABAC4676-051E-9474-1D87-B93979C754BC}"/>
              </a:ext>
            </a:extLst>
          </p:cNvPr>
          <p:cNvSpPr/>
          <p:nvPr/>
        </p:nvSpPr>
        <p:spPr>
          <a:xfrm>
            <a:off x="8933783" y="3072098"/>
            <a:ext cx="286735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Temperature, residence time, plastic type, catalysts, and reactor design affect product yields and reaction rates.</a:t>
            </a:r>
            <a:endParaRPr lang="en-US" sz="1750" dirty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BED659BA-469E-CD1D-45BA-15896D69C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just" rtl="0"/>
            <a:r>
              <a:rPr lang="en-US" sz="1400" noProof="0" dirty="0">
                <a:solidFill>
                  <a:schemeClr val="tx1"/>
                </a:solidFill>
              </a:rPr>
              <a:t>08.05.2025</a:t>
            </a:r>
            <a:endParaRPr lang="en-GB" sz="1400" noProof="0" dirty="0">
              <a:solidFill>
                <a:schemeClr val="tx1"/>
              </a:solidFill>
            </a:endParaRP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D35A9606-DED8-908E-0FFE-CB3D710B8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sz="1400" noProof="0" smtClean="0">
                <a:solidFill>
                  <a:schemeClr val="tx1"/>
                </a:solidFill>
              </a:rPr>
              <a:pPr rtl="0"/>
              <a:t>4</a:t>
            </a:fld>
            <a:endParaRPr lang="en-GB" sz="1400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865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0">
            <a:extLst>
              <a:ext uri="{FF2B5EF4-FFF2-40B4-BE49-F238E27FC236}">
                <a16:creationId xmlns:a16="http://schemas.microsoft.com/office/drawing/2014/main" id="{886F20DE-3864-50BE-D355-2ACB2BB05A5E}"/>
              </a:ext>
            </a:extLst>
          </p:cNvPr>
          <p:cNvSpPr/>
          <p:nvPr/>
        </p:nvSpPr>
        <p:spPr>
          <a:xfrm>
            <a:off x="700445" y="212116"/>
            <a:ext cx="8770346" cy="513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Reactor Design: Horizontal Screw Kiln Reactor</a:t>
            </a:r>
            <a:endParaRPr lang="en-US" sz="3200" dirty="0"/>
          </a:p>
        </p:txBody>
      </p:sp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1AE7F340-E52B-3C5F-CC6A-D1B5A39FF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751" y="986389"/>
            <a:ext cx="9178498" cy="3084052"/>
          </a:xfrm>
          <a:prstGeom prst="rect">
            <a:avLst/>
          </a:prstGeom>
        </p:spPr>
      </p:pic>
      <p:sp>
        <p:nvSpPr>
          <p:cNvPr id="19" name="Text 1">
            <a:extLst>
              <a:ext uri="{FF2B5EF4-FFF2-40B4-BE49-F238E27FC236}">
                <a16:creationId xmlns:a16="http://schemas.microsoft.com/office/drawing/2014/main" id="{ECE0A8F8-039D-3841-BBD0-D855B6901D00}"/>
              </a:ext>
            </a:extLst>
          </p:cNvPr>
          <p:cNvSpPr/>
          <p:nvPr/>
        </p:nvSpPr>
        <p:spPr>
          <a:xfrm>
            <a:off x="700445" y="4539471"/>
            <a:ext cx="1947574" cy="251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Reactor Specifications</a:t>
            </a:r>
            <a:endParaRPr lang="en-US" sz="1950" dirty="0"/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0DFF3008-92B6-203C-8D95-3B4B44AD99A0}"/>
              </a:ext>
            </a:extLst>
          </p:cNvPr>
          <p:cNvSpPr/>
          <p:nvPr/>
        </p:nvSpPr>
        <p:spPr>
          <a:xfrm>
            <a:off x="700445" y="5402104"/>
            <a:ext cx="4694515" cy="258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Length: 1.2 m; Diameter: 0.4 m; Volume: 0.151 m³</a:t>
            </a:r>
            <a:endParaRPr lang="en-US" sz="1550" dirty="0"/>
          </a:p>
        </p:txBody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D108E507-8DA7-10E5-C36D-AA333CE82427}"/>
              </a:ext>
            </a:extLst>
          </p:cNvPr>
          <p:cNvSpPr/>
          <p:nvPr/>
        </p:nvSpPr>
        <p:spPr>
          <a:xfrm>
            <a:off x="700445" y="5792272"/>
            <a:ext cx="4694515" cy="258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Screw diameter: 0.384 m; Rotation speed: 5-15 rpm</a:t>
            </a:r>
            <a:endParaRPr lang="en-US" sz="1550" dirty="0"/>
          </a:p>
        </p:txBody>
      </p:sp>
      <p:sp>
        <p:nvSpPr>
          <p:cNvPr id="22" name="Text 4">
            <a:extLst>
              <a:ext uri="{FF2B5EF4-FFF2-40B4-BE49-F238E27FC236}">
                <a16:creationId xmlns:a16="http://schemas.microsoft.com/office/drawing/2014/main" id="{0BAE3169-AEB6-44F4-E3B5-AC7EC3FAE3A9}"/>
              </a:ext>
            </a:extLst>
          </p:cNvPr>
          <p:cNvSpPr/>
          <p:nvPr/>
        </p:nvSpPr>
        <p:spPr>
          <a:xfrm>
            <a:off x="700445" y="5005446"/>
            <a:ext cx="5851469" cy="525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Materials: High-temp stainless-steel body, heat-resistant alloy screw</a:t>
            </a:r>
            <a:endParaRPr lang="en-US" sz="1550" dirty="0"/>
          </a:p>
        </p:txBody>
      </p:sp>
      <p:sp>
        <p:nvSpPr>
          <p:cNvPr id="23" name="Text 5">
            <a:extLst>
              <a:ext uri="{FF2B5EF4-FFF2-40B4-BE49-F238E27FC236}">
                <a16:creationId xmlns:a16="http://schemas.microsoft.com/office/drawing/2014/main" id="{E4C08B6F-AC83-0346-52A3-E73F66D26869}"/>
              </a:ext>
            </a:extLst>
          </p:cNvPr>
          <p:cNvSpPr/>
          <p:nvPr/>
        </p:nvSpPr>
        <p:spPr>
          <a:xfrm>
            <a:off x="6551914" y="4513948"/>
            <a:ext cx="1843606" cy="251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Features</a:t>
            </a:r>
            <a:endParaRPr lang="en-US" sz="1950" dirty="0"/>
          </a:p>
        </p:txBody>
      </p:sp>
      <p:sp>
        <p:nvSpPr>
          <p:cNvPr id="24" name="Text 6">
            <a:extLst>
              <a:ext uri="{FF2B5EF4-FFF2-40B4-BE49-F238E27FC236}">
                <a16:creationId xmlns:a16="http://schemas.microsoft.com/office/drawing/2014/main" id="{76E135B2-6AF7-A3CA-EBE2-3F521079A3AA}"/>
              </a:ext>
            </a:extLst>
          </p:cNvPr>
          <p:cNvSpPr/>
          <p:nvPr/>
        </p:nvSpPr>
        <p:spPr>
          <a:xfrm>
            <a:off x="6551914" y="5402104"/>
            <a:ext cx="4694515" cy="258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Sealed inert atmosphere with nitrogen purge</a:t>
            </a:r>
            <a:endParaRPr lang="en-US" sz="1550" dirty="0"/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772F5111-ECC9-5853-78B2-3E5128832BDB}"/>
              </a:ext>
            </a:extLst>
          </p:cNvPr>
          <p:cNvSpPr/>
          <p:nvPr/>
        </p:nvSpPr>
        <p:spPr>
          <a:xfrm>
            <a:off x="6551914" y="5792272"/>
            <a:ext cx="4694515" cy="258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Anti-bridging feed system and pressure relief valve</a:t>
            </a:r>
            <a:endParaRPr lang="en-US" sz="1550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27787362-F6E1-F73D-57B0-F5DB92F57104}"/>
              </a:ext>
            </a:extLst>
          </p:cNvPr>
          <p:cNvSpPr/>
          <p:nvPr/>
        </p:nvSpPr>
        <p:spPr>
          <a:xfrm>
            <a:off x="6543170" y="6182440"/>
            <a:ext cx="5200875" cy="262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Temperature monitoring at multiple points</a:t>
            </a:r>
            <a:endParaRPr lang="en-US" sz="1550" dirty="0"/>
          </a:p>
        </p:txBody>
      </p:sp>
      <p:sp>
        <p:nvSpPr>
          <p:cNvPr id="27" name="Text 9">
            <a:extLst>
              <a:ext uri="{FF2B5EF4-FFF2-40B4-BE49-F238E27FC236}">
                <a16:creationId xmlns:a16="http://schemas.microsoft.com/office/drawing/2014/main" id="{6B5690D9-CF90-3257-1260-6FB18695595B}"/>
              </a:ext>
            </a:extLst>
          </p:cNvPr>
          <p:cNvSpPr/>
          <p:nvPr/>
        </p:nvSpPr>
        <p:spPr>
          <a:xfrm>
            <a:off x="6551914" y="5007131"/>
            <a:ext cx="5200875" cy="262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Horizontal orientation for efficient heat transfer and mixing</a:t>
            </a:r>
            <a:endParaRPr lang="en-US" sz="1550" dirty="0"/>
          </a:p>
        </p:txBody>
      </p:sp>
      <p:sp>
        <p:nvSpPr>
          <p:cNvPr id="31" name="Date Placeholder 30">
            <a:extLst>
              <a:ext uri="{FF2B5EF4-FFF2-40B4-BE49-F238E27FC236}">
                <a16:creationId xmlns:a16="http://schemas.microsoft.com/office/drawing/2014/main" id="{237A1BDB-C88D-C5CF-1990-110F149EE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sz="1400" noProof="0" dirty="0">
                <a:solidFill>
                  <a:schemeClr val="tx1"/>
                </a:solidFill>
              </a:rPr>
              <a:t>08.05.2025</a:t>
            </a:r>
            <a:endParaRPr lang="en-GB" sz="1400" noProof="0" dirty="0">
              <a:solidFill>
                <a:schemeClr val="tx1"/>
              </a:solidFill>
            </a:endParaRPr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8354C849-96F2-B35F-E0FE-E72115F05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sz="1400" noProof="0" smtClean="0">
                <a:solidFill>
                  <a:schemeClr val="tx1"/>
                </a:solidFill>
              </a:rPr>
              <a:t>5</a:t>
            </a:fld>
            <a:endParaRPr lang="en-GB" sz="1400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132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0">
            <a:extLst>
              <a:ext uri="{FF2B5EF4-FFF2-40B4-BE49-F238E27FC236}">
                <a16:creationId xmlns:a16="http://schemas.microsoft.com/office/drawing/2014/main" id="{8904FB71-3CAC-6EC6-8671-E74EB1F15725}"/>
              </a:ext>
            </a:extLst>
          </p:cNvPr>
          <p:cNvSpPr/>
          <p:nvPr/>
        </p:nvSpPr>
        <p:spPr>
          <a:xfrm>
            <a:off x="473750" y="747522"/>
            <a:ext cx="113503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Heating and Tem</a:t>
            </a:r>
            <a:r>
              <a:rPr lang="en-US" sz="3200" dirty="0">
                <a:solidFill>
                  <a:srgbClr val="3E48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perat</a:t>
            </a:r>
            <a:r>
              <a:rPr lang="en-US" sz="3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ure Control Systems</a:t>
            </a:r>
            <a:endParaRPr lang="en-US" sz="3200" dirty="0"/>
          </a:p>
        </p:txBody>
      </p:sp>
      <p:sp>
        <p:nvSpPr>
          <p:cNvPr id="18" name="Shape 1">
            <a:extLst>
              <a:ext uri="{FF2B5EF4-FFF2-40B4-BE49-F238E27FC236}">
                <a16:creationId xmlns:a16="http://schemas.microsoft.com/office/drawing/2014/main" id="{BF9169E2-38CA-31FD-A15F-7104104A2EE5}"/>
              </a:ext>
            </a:extLst>
          </p:cNvPr>
          <p:cNvSpPr/>
          <p:nvPr/>
        </p:nvSpPr>
        <p:spPr>
          <a:xfrm>
            <a:off x="473750" y="1796463"/>
            <a:ext cx="5153477" cy="2248138"/>
          </a:xfrm>
          <a:prstGeom prst="roundRect">
            <a:avLst>
              <a:gd name="adj" fmla="val 8248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FED315F4-DEAB-E142-0661-0CB927807A05}"/>
              </a:ext>
            </a:extLst>
          </p:cNvPr>
          <p:cNvSpPr/>
          <p:nvPr/>
        </p:nvSpPr>
        <p:spPr>
          <a:xfrm>
            <a:off x="700565" y="2023277"/>
            <a:ext cx="2280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Jacket Design</a:t>
            </a:r>
            <a:endParaRPr lang="en-US" sz="2200" dirty="0"/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4E049E51-C743-2C43-4005-192D09EB83E2}"/>
              </a:ext>
            </a:extLst>
          </p:cNvPr>
          <p:cNvSpPr/>
          <p:nvPr/>
        </p:nvSpPr>
        <p:spPr>
          <a:xfrm>
            <a:off x="700564" y="2513695"/>
            <a:ext cx="478866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Reactor jacket with 0.1 m insulation thickness, baffles for uniform heating, made from high-temperature resistant steel with ceramic insulation.</a:t>
            </a:r>
            <a:endParaRPr lang="en-US" sz="1750" dirty="0"/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115CCB1A-1BE0-C967-CA26-53FB3E82847F}"/>
              </a:ext>
            </a:extLst>
          </p:cNvPr>
          <p:cNvSpPr/>
          <p:nvPr/>
        </p:nvSpPr>
        <p:spPr>
          <a:xfrm>
            <a:off x="6459403" y="1796463"/>
            <a:ext cx="5153477" cy="2248138"/>
          </a:xfrm>
          <a:prstGeom prst="roundRect">
            <a:avLst>
              <a:gd name="adj" fmla="val 8248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0CFD0E96-0DE7-EB2F-7476-BE58EDF80BEF}"/>
              </a:ext>
            </a:extLst>
          </p:cNvPr>
          <p:cNvSpPr/>
          <p:nvPr/>
        </p:nvSpPr>
        <p:spPr>
          <a:xfrm>
            <a:off x="6686218" y="2023277"/>
            <a:ext cx="2280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Heating Options</a:t>
            </a:r>
            <a:endParaRPr lang="en-US" sz="2200" dirty="0"/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14F1340B-A517-19C8-71BD-C29AA21453DB}"/>
              </a:ext>
            </a:extLst>
          </p:cNvPr>
          <p:cNvSpPr/>
          <p:nvPr/>
        </p:nvSpPr>
        <p:spPr>
          <a:xfrm>
            <a:off x="6686217" y="2513695"/>
            <a:ext cx="478866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Natural gas burner: 992 kW heat output, 80% efficiency</a:t>
            </a:r>
            <a:endParaRPr lang="en-US" sz="1750" dirty="0"/>
          </a:p>
        </p:txBody>
      </p:sp>
      <p:sp>
        <p:nvSpPr>
          <p:cNvPr id="24" name="Text 7">
            <a:extLst>
              <a:ext uri="{FF2B5EF4-FFF2-40B4-BE49-F238E27FC236}">
                <a16:creationId xmlns:a16="http://schemas.microsoft.com/office/drawing/2014/main" id="{12DDD125-A9E8-8BD5-7512-ACE9558172C0}"/>
              </a:ext>
            </a:extLst>
          </p:cNvPr>
          <p:cNvSpPr/>
          <p:nvPr/>
        </p:nvSpPr>
        <p:spPr>
          <a:xfrm>
            <a:off x="6686217" y="3318796"/>
            <a:ext cx="478866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Electric coils: Nickel-chromium alloy, 1 kW power, uniform heat distribution</a:t>
            </a:r>
            <a:endParaRPr lang="en-US" sz="1750" dirty="0"/>
          </a:p>
        </p:txBody>
      </p:sp>
      <p:sp>
        <p:nvSpPr>
          <p:cNvPr id="25" name="Shape 8">
            <a:extLst>
              <a:ext uri="{FF2B5EF4-FFF2-40B4-BE49-F238E27FC236}">
                <a16:creationId xmlns:a16="http://schemas.microsoft.com/office/drawing/2014/main" id="{9497483A-F0D1-86E1-11A5-4AED77BFFF29}"/>
              </a:ext>
            </a:extLst>
          </p:cNvPr>
          <p:cNvSpPr/>
          <p:nvPr/>
        </p:nvSpPr>
        <p:spPr>
          <a:xfrm>
            <a:off x="473750" y="4205621"/>
            <a:ext cx="5153477" cy="2032754"/>
          </a:xfrm>
          <a:prstGeom prst="roundRect">
            <a:avLst>
              <a:gd name="adj" fmla="val 10043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Text 9">
            <a:extLst>
              <a:ext uri="{FF2B5EF4-FFF2-40B4-BE49-F238E27FC236}">
                <a16:creationId xmlns:a16="http://schemas.microsoft.com/office/drawing/2014/main" id="{A9B0DBCF-3168-0610-C948-7A4931BDA636}"/>
              </a:ext>
            </a:extLst>
          </p:cNvPr>
          <p:cNvSpPr/>
          <p:nvPr/>
        </p:nvSpPr>
        <p:spPr>
          <a:xfrm>
            <a:off x="700565" y="4432435"/>
            <a:ext cx="2280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Temperature Control</a:t>
            </a:r>
            <a:endParaRPr lang="en-US" sz="2200" dirty="0"/>
          </a:p>
        </p:txBody>
      </p:sp>
      <p:sp>
        <p:nvSpPr>
          <p:cNvPr id="27" name="Text 10">
            <a:extLst>
              <a:ext uri="{FF2B5EF4-FFF2-40B4-BE49-F238E27FC236}">
                <a16:creationId xmlns:a16="http://schemas.microsoft.com/office/drawing/2014/main" id="{7EBF2195-C655-FEF6-E776-6E93211D622C}"/>
              </a:ext>
            </a:extLst>
          </p:cNvPr>
          <p:cNvSpPr/>
          <p:nvPr/>
        </p:nvSpPr>
        <p:spPr>
          <a:xfrm>
            <a:off x="700564" y="4813125"/>
            <a:ext cx="478866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Multiple thermocouples with PID control maintain a 500°C target temperature, visualising temperature gradients along the reactor length.</a:t>
            </a:r>
            <a:endParaRPr lang="en-US" sz="1750" dirty="0"/>
          </a:p>
        </p:txBody>
      </p:sp>
      <p:sp>
        <p:nvSpPr>
          <p:cNvPr id="28" name="Shape 11">
            <a:extLst>
              <a:ext uri="{FF2B5EF4-FFF2-40B4-BE49-F238E27FC236}">
                <a16:creationId xmlns:a16="http://schemas.microsoft.com/office/drawing/2014/main" id="{FB5716E3-BA49-3338-AED5-1C32B789E148}"/>
              </a:ext>
            </a:extLst>
          </p:cNvPr>
          <p:cNvSpPr/>
          <p:nvPr/>
        </p:nvSpPr>
        <p:spPr>
          <a:xfrm>
            <a:off x="6459403" y="4205621"/>
            <a:ext cx="5153477" cy="2032754"/>
          </a:xfrm>
          <a:prstGeom prst="roundRect">
            <a:avLst>
              <a:gd name="adj" fmla="val 10043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Text 12">
            <a:extLst>
              <a:ext uri="{FF2B5EF4-FFF2-40B4-BE49-F238E27FC236}">
                <a16:creationId xmlns:a16="http://schemas.microsoft.com/office/drawing/2014/main" id="{FB5FF7CE-9D84-1473-F1F5-8730C0B0DA3A}"/>
              </a:ext>
            </a:extLst>
          </p:cNvPr>
          <p:cNvSpPr/>
          <p:nvPr/>
        </p:nvSpPr>
        <p:spPr>
          <a:xfrm>
            <a:off x="6686218" y="4432435"/>
            <a:ext cx="2280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Insulation</a:t>
            </a:r>
            <a:endParaRPr lang="en-US" sz="2200" dirty="0"/>
          </a:p>
        </p:txBody>
      </p:sp>
      <p:sp>
        <p:nvSpPr>
          <p:cNvPr id="30" name="Text 13">
            <a:extLst>
              <a:ext uri="{FF2B5EF4-FFF2-40B4-BE49-F238E27FC236}">
                <a16:creationId xmlns:a16="http://schemas.microsoft.com/office/drawing/2014/main" id="{9823A7BB-CB90-839C-B69F-BC4BBA0CD135}"/>
              </a:ext>
            </a:extLst>
          </p:cNvPr>
          <p:cNvSpPr/>
          <p:nvPr/>
        </p:nvSpPr>
        <p:spPr>
          <a:xfrm>
            <a:off x="6686217" y="4922853"/>
            <a:ext cx="478866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Ceramic fibre or mineral wool insulation minimises heat loss, with stainless steel or aluminum cladding for protection.</a:t>
            </a:r>
            <a:endParaRPr lang="en-US" sz="1750" dirty="0"/>
          </a:p>
        </p:txBody>
      </p:sp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3743D92F-E542-5850-6656-A4E3BC69D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sz="1400" noProof="0">
                <a:solidFill>
                  <a:schemeClr val="tx1"/>
                </a:solidFill>
              </a:rPr>
              <a:t>08.05.2025</a:t>
            </a:r>
            <a:endParaRPr lang="en-GB" sz="1400" noProof="0">
              <a:solidFill>
                <a:schemeClr val="tx1"/>
              </a:solidFill>
            </a:endParaRP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70633555-498E-E980-50C3-30194FDD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sz="1400" noProof="0" smtClean="0">
                <a:solidFill>
                  <a:schemeClr val="tx1"/>
                </a:solidFill>
              </a:rPr>
              <a:t>6</a:t>
            </a:fld>
            <a:endParaRPr lang="en-GB" sz="1400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006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0">
            <a:extLst>
              <a:ext uri="{FF2B5EF4-FFF2-40B4-BE49-F238E27FC236}">
                <a16:creationId xmlns:a16="http://schemas.microsoft.com/office/drawing/2014/main" id="{3A9FE3C1-0B63-44A9-EDBD-47E2AB75E3D3}"/>
              </a:ext>
            </a:extLst>
          </p:cNvPr>
          <p:cNvSpPr/>
          <p:nvPr/>
        </p:nvSpPr>
        <p:spPr>
          <a:xfrm>
            <a:off x="583928" y="760107"/>
            <a:ext cx="72509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Reaction Chemistry and Kinetics</a:t>
            </a:r>
            <a:endParaRPr lang="en-US" sz="3200" dirty="0"/>
          </a:p>
        </p:txBody>
      </p:sp>
      <p:sp>
        <p:nvSpPr>
          <p:cNvPr id="18" name="Text 1">
            <a:extLst>
              <a:ext uri="{FF2B5EF4-FFF2-40B4-BE49-F238E27FC236}">
                <a16:creationId xmlns:a16="http://schemas.microsoft.com/office/drawing/2014/main" id="{B429F888-D77A-FCC9-A075-B01744232D40}"/>
              </a:ext>
            </a:extLst>
          </p:cNvPr>
          <p:cNvSpPr/>
          <p:nvPr/>
        </p:nvSpPr>
        <p:spPr>
          <a:xfrm>
            <a:off x="793791" y="2084022"/>
            <a:ext cx="23655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Polymer Breakdown</a:t>
            </a:r>
            <a:endParaRPr lang="en-US" sz="2200" dirty="0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637150EC-B138-3571-DAE4-D8F3F0D4C0CB}"/>
              </a:ext>
            </a:extLst>
          </p:cNvPr>
          <p:cNvSpPr/>
          <p:nvPr/>
        </p:nvSpPr>
        <p:spPr>
          <a:xfrm>
            <a:off x="793791" y="2665166"/>
            <a:ext cx="521024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Polyethene: Random C-C bond scission producing propane, hexane</a:t>
            </a:r>
            <a:endParaRPr lang="en-US" sz="1750" dirty="0"/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FAA41F37-D33A-3956-43BA-D8CD3AB488F4}"/>
              </a:ext>
            </a:extLst>
          </p:cNvPr>
          <p:cNvSpPr/>
          <p:nvPr/>
        </p:nvSpPr>
        <p:spPr>
          <a:xfrm>
            <a:off x="793791" y="3470267"/>
            <a:ext cx="521024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Polypropylene: Breaks at tertiary carbons, higher olefin content</a:t>
            </a:r>
            <a:endParaRPr lang="en-US" sz="1750" dirty="0"/>
          </a:p>
        </p:txBody>
      </p:sp>
      <p:sp>
        <p:nvSpPr>
          <p:cNvPr id="21" name="Text 4">
            <a:extLst>
              <a:ext uri="{FF2B5EF4-FFF2-40B4-BE49-F238E27FC236}">
                <a16:creationId xmlns:a16="http://schemas.microsoft.com/office/drawing/2014/main" id="{BACF0BD5-D5DF-717E-839F-3D1CF1EB098E}"/>
              </a:ext>
            </a:extLst>
          </p:cNvPr>
          <p:cNvSpPr/>
          <p:nvPr/>
        </p:nvSpPr>
        <p:spPr>
          <a:xfrm>
            <a:off x="793791" y="4275368"/>
            <a:ext cx="521024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Polystyrene: Depolymerizes to styrene monomers and aromatics</a:t>
            </a:r>
            <a:endParaRPr lang="en-US" sz="1750" dirty="0"/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B26B9910-BA54-E571-ABD8-855C1FDDD876}"/>
              </a:ext>
            </a:extLst>
          </p:cNvPr>
          <p:cNvSpPr/>
          <p:nvPr/>
        </p:nvSpPr>
        <p:spPr>
          <a:xfrm>
            <a:off x="6483954" y="2084022"/>
            <a:ext cx="23655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Reaction Parameters</a:t>
            </a:r>
            <a:endParaRPr lang="en-US" sz="2200" dirty="0"/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7901A203-F5F8-DB1A-366F-BAD309781986}"/>
              </a:ext>
            </a:extLst>
          </p:cNvPr>
          <p:cNvSpPr/>
          <p:nvPr/>
        </p:nvSpPr>
        <p:spPr>
          <a:xfrm>
            <a:off x="6483954" y="2665166"/>
            <a:ext cx="521024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Activation energy: 200–300 kJ/mol</a:t>
            </a:r>
            <a:endParaRPr lang="en-US" sz="1750" dirty="0"/>
          </a:p>
        </p:txBody>
      </p:sp>
      <p:sp>
        <p:nvSpPr>
          <p:cNvPr id="24" name="Text 7">
            <a:extLst>
              <a:ext uri="{FF2B5EF4-FFF2-40B4-BE49-F238E27FC236}">
                <a16:creationId xmlns:a16="http://schemas.microsoft.com/office/drawing/2014/main" id="{E954F455-18E8-25D1-D181-F6325AD612F4}"/>
              </a:ext>
            </a:extLst>
          </p:cNvPr>
          <p:cNvSpPr/>
          <p:nvPr/>
        </p:nvSpPr>
        <p:spPr>
          <a:xfrm>
            <a:off x="6483954" y="3107365"/>
            <a:ext cx="521024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Heat of reaction: 420 kJ/kg</a:t>
            </a:r>
            <a:endParaRPr lang="en-US" sz="1750" dirty="0"/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8FE8506B-3E71-2568-CB34-EF6FB9DD202E}"/>
              </a:ext>
            </a:extLst>
          </p:cNvPr>
          <p:cNvSpPr/>
          <p:nvPr/>
        </p:nvSpPr>
        <p:spPr>
          <a:xfrm>
            <a:off x="6483953" y="3549563"/>
            <a:ext cx="5375815" cy="725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Reaction rate constant: 0.005 s⁻¹ </a:t>
            </a:r>
          </a:p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                                          (Arrhenius behavior)</a:t>
            </a:r>
            <a:endParaRPr lang="en-US" sz="1750" dirty="0"/>
          </a:p>
        </p:txBody>
      </p:sp>
      <p:sp>
        <p:nvSpPr>
          <p:cNvPr id="26" name="Text 9">
            <a:extLst>
              <a:ext uri="{FF2B5EF4-FFF2-40B4-BE49-F238E27FC236}">
                <a16:creationId xmlns:a16="http://schemas.microsoft.com/office/drawing/2014/main" id="{52F34B4A-2608-7933-2757-B62E17BEFB30}"/>
              </a:ext>
            </a:extLst>
          </p:cNvPr>
          <p:cNvSpPr/>
          <p:nvPr/>
        </p:nvSpPr>
        <p:spPr>
          <a:xfrm>
            <a:off x="6483954" y="4275225"/>
            <a:ext cx="521024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Catalysts enhance cracking, isomerisation, and aromatics formation</a:t>
            </a:r>
            <a:endParaRPr lang="en-US" sz="1750" dirty="0"/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4C385E64-FFE5-73EE-0180-EA40B9FCB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sz="1400" noProof="0">
                <a:solidFill>
                  <a:schemeClr val="tx1"/>
                </a:solidFill>
              </a:rPr>
              <a:t>08.05.2025</a:t>
            </a:r>
            <a:endParaRPr lang="en-GB" sz="1400" noProof="0">
              <a:solidFill>
                <a:schemeClr val="tx1"/>
              </a:solidFill>
            </a:endParaRPr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E51B9AD3-7BCD-CA7F-8902-5C28EA8EE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sz="1400" noProof="0" smtClean="0">
                <a:solidFill>
                  <a:schemeClr val="tx1"/>
                </a:solidFill>
              </a:rPr>
              <a:t>7</a:t>
            </a:fld>
            <a:endParaRPr lang="en-GB" sz="1400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520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0">
            <a:extLst>
              <a:ext uri="{FF2B5EF4-FFF2-40B4-BE49-F238E27FC236}">
                <a16:creationId xmlns:a16="http://schemas.microsoft.com/office/drawing/2014/main" id="{77A8506A-576C-47CA-9A24-7467B1BB8158}"/>
              </a:ext>
            </a:extLst>
          </p:cNvPr>
          <p:cNvSpPr/>
          <p:nvPr/>
        </p:nvSpPr>
        <p:spPr>
          <a:xfrm>
            <a:off x="409742" y="799695"/>
            <a:ext cx="59527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Mass Balance Analysis</a:t>
            </a:r>
            <a:endParaRPr lang="en-US" sz="3200" dirty="0"/>
          </a:p>
        </p:txBody>
      </p:sp>
      <p:sp>
        <p:nvSpPr>
          <p:cNvPr id="18" name="Shape 1">
            <a:extLst>
              <a:ext uri="{FF2B5EF4-FFF2-40B4-BE49-F238E27FC236}">
                <a16:creationId xmlns:a16="http://schemas.microsoft.com/office/drawing/2014/main" id="{7E10C114-EEB3-D327-B37E-6E4D84FBD7B0}"/>
              </a:ext>
            </a:extLst>
          </p:cNvPr>
          <p:cNvSpPr/>
          <p:nvPr/>
        </p:nvSpPr>
        <p:spPr>
          <a:xfrm>
            <a:off x="409742" y="1848636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D671EAB5-9D27-6012-FC21-DBC7014ADEA3}"/>
              </a:ext>
            </a:extLst>
          </p:cNvPr>
          <p:cNvSpPr/>
          <p:nvPr/>
        </p:nvSpPr>
        <p:spPr>
          <a:xfrm>
            <a:off x="919925" y="1848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Inputs</a:t>
            </a:r>
            <a:endParaRPr lang="en-US" sz="2200" dirty="0"/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7ADBE897-CBC2-A036-429A-E5926BCD74AD}"/>
              </a:ext>
            </a:extLst>
          </p:cNvPr>
          <p:cNvSpPr/>
          <p:nvPr/>
        </p:nvSpPr>
        <p:spPr>
          <a:xfrm>
            <a:off x="919925" y="2339054"/>
            <a:ext cx="125326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2000 kg polyethene feed, nitrogen purge gas, 46 kg catalyst (2.3% mass fraction).</a:t>
            </a:r>
            <a:endParaRPr lang="en-US" sz="1750" dirty="0"/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5170452E-5FBC-0234-630C-A44D004D8793}"/>
              </a:ext>
            </a:extLst>
          </p:cNvPr>
          <p:cNvSpPr/>
          <p:nvPr/>
        </p:nvSpPr>
        <p:spPr>
          <a:xfrm>
            <a:off x="749903" y="2928771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0D3ACB30-CFC0-D34F-A05D-299B76FF4F37}"/>
              </a:ext>
            </a:extLst>
          </p:cNvPr>
          <p:cNvSpPr/>
          <p:nvPr/>
        </p:nvSpPr>
        <p:spPr>
          <a:xfrm>
            <a:off x="1260086" y="2928771"/>
            <a:ext cx="33628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Conversion and Products</a:t>
            </a:r>
            <a:endParaRPr lang="en-US" sz="2200" dirty="0"/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3C269AB6-D841-974D-04C2-5E46E83B5BA2}"/>
              </a:ext>
            </a:extLst>
          </p:cNvPr>
          <p:cNvSpPr/>
          <p:nvPr/>
        </p:nvSpPr>
        <p:spPr>
          <a:xfrm>
            <a:off x="1260086" y="3419189"/>
            <a:ext cx="121924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80% conversion at 500°C yields 1200 kg propane, 320 kg hexane, 80 kg tar, and 400 kg unconverted PE.</a:t>
            </a:r>
            <a:endParaRPr lang="en-US" sz="1750" dirty="0"/>
          </a:p>
        </p:txBody>
      </p:sp>
      <p:sp>
        <p:nvSpPr>
          <p:cNvPr id="24" name="Shape 7">
            <a:extLst>
              <a:ext uri="{FF2B5EF4-FFF2-40B4-BE49-F238E27FC236}">
                <a16:creationId xmlns:a16="http://schemas.microsoft.com/office/drawing/2014/main" id="{74E67044-7D7A-094E-3E4A-3287F0637C24}"/>
              </a:ext>
            </a:extLst>
          </p:cNvPr>
          <p:cNvSpPr/>
          <p:nvPr/>
        </p:nvSpPr>
        <p:spPr>
          <a:xfrm>
            <a:off x="1090184" y="4008906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01ACB37E-572F-177C-8E81-7CE580C29D05}"/>
              </a:ext>
            </a:extLst>
          </p:cNvPr>
          <p:cNvSpPr/>
          <p:nvPr/>
        </p:nvSpPr>
        <p:spPr>
          <a:xfrm>
            <a:off x="1600367" y="4008906"/>
            <a:ext cx="34209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Mass and Carbon Balance</a:t>
            </a:r>
            <a:endParaRPr lang="en-US" sz="2200" dirty="0"/>
          </a:p>
        </p:txBody>
      </p:sp>
      <p:sp>
        <p:nvSpPr>
          <p:cNvPr id="26" name="Text 9">
            <a:extLst>
              <a:ext uri="{FF2B5EF4-FFF2-40B4-BE49-F238E27FC236}">
                <a16:creationId xmlns:a16="http://schemas.microsoft.com/office/drawing/2014/main" id="{98B02D22-0F7E-6CC9-2CAA-CA02DFB2A017}"/>
              </a:ext>
            </a:extLst>
          </p:cNvPr>
          <p:cNvSpPr/>
          <p:nvPr/>
        </p:nvSpPr>
        <p:spPr>
          <a:xfrm>
            <a:off x="1600367" y="4499324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Total mass conserved at 2000 kg; carbon balance shows ~3% discrepancy within acceptable limits.</a:t>
            </a:r>
            <a:endParaRPr lang="en-US" sz="1750" dirty="0"/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F4FB0FEC-69B0-A930-2680-7B10FC59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sz="1400" noProof="0" dirty="0">
                <a:solidFill>
                  <a:schemeClr val="tx1"/>
                </a:solidFill>
              </a:rPr>
              <a:t>08.05.2025</a:t>
            </a:r>
            <a:endParaRPr lang="en-GB" sz="1400" noProof="0" dirty="0">
              <a:solidFill>
                <a:schemeClr val="tx1"/>
              </a:solidFill>
            </a:endParaRPr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08E730A8-CD3B-DA88-B34F-AC0E340E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sz="1400" noProof="0" smtClean="0">
                <a:solidFill>
                  <a:schemeClr val="tx1"/>
                </a:solidFill>
              </a:rPr>
              <a:t>8</a:t>
            </a:fld>
            <a:endParaRPr lang="en-GB" sz="1400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782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0">
            <a:extLst>
              <a:ext uri="{FF2B5EF4-FFF2-40B4-BE49-F238E27FC236}">
                <a16:creationId xmlns:a16="http://schemas.microsoft.com/office/drawing/2014/main" id="{C153200D-B81D-EF8B-8635-373E4E0F6581}"/>
              </a:ext>
            </a:extLst>
          </p:cNvPr>
          <p:cNvSpPr/>
          <p:nvPr/>
        </p:nvSpPr>
        <p:spPr>
          <a:xfrm>
            <a:off x="583478" y="887254"/>
            <a:ext cx="65361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Energy Balance and Efficiency</a:t>
            </a:r>
            <a:endParaRPr lang="en-US" sz="3200" dirty="0"/>
          </a:p>
        </p:txBody>
      </p:sp>
      <p:sp>
        <p:nvSpPr>
          <p:cNvPr id="18" name="Shape 1">
            <a:extLst>
              <a:ext uri="{FF2B5EF4-FFF2-40B4-BE49-F238E27FC236}">
                <a16:creationId xmlns:a16="http://schemas.microsoft.com/office/drawing/2014/main" id="{B516A530-4F70-88C0-3BCF-5519275D4B58}"/>
              </a:ext>
            </a:extLst>
          </p:cNvPr>
          <p:cNvSpPr/>
          <p:nvPr/>
        </p:nvSpPr>
        <p:spPr>
          <a:xfrm>
            <a:off x="583478" y="2292810"/>
            <a:ext cx="416688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0AA3683F-0034-1175-F77C-88C80EDAC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48" y="2335316"/>
            <a:ext cx="277760" cy="425291"/>
          </a:xfrm>
          <a:prstGeom prst="rect">
            <a:avLst/>
          </a:prstGeom>
        </p:spPr>
      </p:pic>
      <p:sp>
        <p:nvSpPr>
          <p:cNvPr id="20" name="Text 2">
            <a:extLst>
              <a:ext uri="{FF2B5EF4-FFF2-40B4-BE49-F238E27FC236}">
                <a16:creationId xmlns:a16="http://schemas.microsoft.com/office/drawing/2014/main" id="{C1D4BF41-309F-3028-5AD3-01D6668F8742}"/>
              </a:ext>
            </a:extLst>
          </p:cNvPr>
          <p:cNvSpPr/>
          <p:nvPr/>
        </p:nvSpPr>
        <p:spPr>
          <a:xfrm>
            <a:off x="1320594" y="2370677"/>
            <a:ext cx="29048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Oxygen-Free Environment</a:t>
            </a:r>
            <a:endParaRPr lang="en-US" sz="2200" dirty="0"/>
          </a:p>
        </p:txBody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D6E68288-F637-D813-4C83-9D3D6A40B1C9}"/>
              </a:ext>
            </a:extLst>
          </p:cNvPr>
          <p:cNvSpPr/>
          <p:nvPr/>
        </p:nvSpPr>
        <p:spPr>
          <a:xfrm>
            <a:off x="1320594" y="2861096"/>
            <a:ext cx="460748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 oxygen-free environment is maintained by purging nitrogen into the reactor, preventing combustion and ensuring safe heating conditions.</a:t>
            </a:r>
            <a:endParaRPr lang="en-US" sz="1750" dirty="0"/>
          </a:p>
        </p:txBody>
      </p:sp>
      <p:sp>
        <p:nvSpPr>
          <p:cNvPr id="22" name="Shape 4">
            <a:extLst>
              <a:ext uri="{FF2B5EF4-FFF2-40B4-BE49-F238E27FC236}">
                <a16:creationId xmlns:a16="http://schemas.microsoft.com/office/drawing/2014/main" id="{8AAF804D-A62E-06EF-C7A7-A8BCAC77B547}"/>
              </a:ext>
            </a:extLst>
          </p:cNvPr>
          <p:cNvSpPr/>
          <p:nvPr/>
        </p:nvSpPr>
        <p:spPr>
          <a:xfrm>
            <a:off x="6204275" y="2292810"/>
            <a:ext cx="416688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22C77D87-C9DE-EB36-20E1-11830A268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346" y="2335316"/>
            <a:ext cx="277760" cy="425291"/>
          </a:xfrm>
          <a:prstGeom prst="rect">
            <a:avLst/>
          </a:prstGeom>
        </p:spPr>
      </p:pic>
      <p:sp>
        <p:nvSpPr>
          <p:cNvPr id="24" name="Text 5">
            <a:extLst>
              <a:ext uri="{FF2B5EF4-FFF2-40B4-BE49-F238E27FC236}">
                <a16:creationId xmlns:a16="http://schemas.microsoft.com/office/drawing/2014/main" id="{0A3AD6D4-8BA5-9BD7-4BA2-DC1C410CF5E4}"/>
              </a:ext>
            </a:extLst>
          </p:cNvPr>
          <p:cNvSpPr/>
          <p:nvPr/>
        </p:nvSpPr>
        <p:spPr>
          <a:xfrm>
            <a:off x="6941391" y="2370677"/>
            <a:ext cx="40897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Practical Input and Fuel Consumption</a:t>
            </a:r>
            <a:endParaRPr lang="en-US" sz="2200" dirty="0"/>
          </a:p>
        </p:txBody>
      </p:sp>
      <p:sp>
        <p:nvSpPr>
          <p:cNvPr id="25" name="Text 6">
            <a:extLst>
              <a:ext uri="{FF2B5EF4-FFF2-40B4-BE49-F238E27FC236}">
                <a16:creationId xmlns:a16="http://schemas.microsoft.com/office/drawing/2014/main" id="{1322043B-D3AF-64E6-0F16-471A70192CD9}"/>
              </a:ext>
            </a:extLst>
          </p:cNvPr>
          <p:cNvSpPr/>
          <p:nvPr/>
        </p:nvSpPr>
        <p:spPr>
          <a:xfrm>
            <a:off x="6941391" y="2861096"/>
            <a:ext cx="460748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Accounting for 80% heat transfer efficiency, the actual energy input is 3,571,250 kJ, consuming 71.43 kg natural gas per hour.</a:t>
            </a:r>
            <a:endParaRPr lang="en-US" sz="1750" dirty="0"/>
          </a:p>
        </p:txBody>
      </p:sp>
      <p:sp>
        <p:nvSpPr>
          <p:cNvPr id="29" name="Date Placeholder 28">
            <a:extLst>
              <a:ext uri="{FF2B5EF4-FFF2-40B4-BE49-F238E27FC236}">
                <a16:creationId xmlns:a16="http://schemas.microsoft.com/office/drawing/2014/main" id="{6F833942-1E35-4EF8-0FEE-664741C93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sz="1400" noProof="0" dirty="0">
                <a:solidFill>
                  <a:schemeClr val="tx1"/>
                </a:solidFill>
              </a:rPr>
              <a:t>08.05.2025</a:t>
            </a:r>
            <a:endParaRPr lang="en-GB" sz="1400" noProof="0" dirty="0">
              <a:solidFill>
                <a:schemeClr val="tx1"/>
              </a:solidFill>
            </a:endParaRP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C5E1C799-84B7-1FEB-A104-3791EE515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sz="1400" noProof="0" smtClean="0">
                <a:solidFill>
                  <a:schemeClr val="tx1"/>
                </a:solidFill>
              </a:rPr>
              <a:t>9</a:t>
            </a:fld>
            <a:endParaRPr lang="en-GB" sz="1400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773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nolin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419047_TF22318419_Win32" id="{DA6E7C03-7C07-46B9-8D9D-F061C4AB5C28}" vid="{0874F78C-8308-4EE6-8F19-85387B8691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446390-8521-40A2-A462-EA068123BE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1E84A1C-2814-43A7-9448-348326113A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5BA3906-9696-4247-AC0D-DD5C26B2A70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Minimalist sales pitch</Template>
  <TotalTime>1172</TotalTime>
  <Words>2681</Words>
  <Application>Microsoft Office PowerPoint</Application>
  <PresentationFormat>Widescreen</PresentationFormat>
  <Paragraphs>251</Paragraphs>
  <Slides>24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Calibri</vt:lpstr>
      <vt:lpstr>Instrument Sans Medium</vt:lpstr>
      <vt:lpstr>Instrument Sans Semi Bold</vt:lpstr>
      <vt:lpstr>Tenorite</vt:lpstr>
      <vt:lpstr>Times New Roman</vt:lpstr>
      <vt:lpstr>Verdana</vt:lpstr>
      <vt:lpstr>Wingdings</vt:lpstr>
      <vt:lpstr>Monoline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Melissa Pereira</dc:creator>
  <cp:lastModifiedBy>Melissa Pereira</cp:lastModifiedBy>
  <cp:revision>8</cp:revision>
  <dcterms:created xsi:type="dcterms:W3CDTF">2025-05-07T10:58:51Z</dcterms:created>
  <dcterms:modified xsi:type="dcterms:W3CDTF">2025-05-08T09:29:31Z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